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36"/>
  </p:notesMasterIdLst>
  <p:handoutMasterIdLst>
    <p:handoutMasterId r:id="rId37"/>
  </p:handoutMasterIdLst>
  <p:sldIdLst>
    <p:sldId id="436" r:id="rId2"/>
    <p:sldId id="945" r:id="rId3"/>
    <p:sldId id="1127" r:id="rId4"/>
    <p:sldId id="1038" r:id="rId5"/>
    <p:sldId id="1037" r:id="rId6"/>
    <p:sldId id="1080" r:id="rId7"/>
    <p:sldId id="974" r:id="rId8"/>
    <p:sldId id="1048" r:id="rId9"/>
    <p:sldId id="1093" r:id="rId10"/>
    <p:sldId id="1094" r:id="rId11"/>
    <p:sldId id="1096" r:id="rId12"/>
    <p:sldId id="1097" r:id="rId13"/>
    <p:sldId id="1126" r:id="rId14"/>
    <p:sldId id="1095" r:id="rId15"/>
    <p:sldId id="1099" r:id="rId16"/>
    <p:sldId id="1100" r:id="rId17"/>
    <p:sldId id="1101" r:id="rId18"/>
    <p:sldId id="1102" r:id="rId19"/>
    <p:sldId id="1103" r:id="rId20"/>
    <p:sldId id="1104" r:id="rId21"/>
    <p:sldId id="1105" r:id="rId22"/>
    <p:sldId id="1108" r:id="rId23"/>
    <p:sldId id="1106" r:id="rId24"/>
    <p:sldId id="1107" r:id="rId25"/>
    <p:sldId id="1124" r:id="rId26"/>
    <p:sldId id="1110" r:id="rId27"/>
    <p:sldId id="1111" r:id="rId28"/>
    <p:sldId id="1118" r:id="rId29"/>
    <p:sldId id="1119" r:id="rId30"/>
    <p:sldId id="1120" r:id="rId31"/>
    <p:sldId id="1125" r:id="rId32"/>
    <p:sldId id="1122" r:id="rId33"/>
    <p:sldId id="1123" r:id="rId34"/>
    <p:sldId id="1040" r:id="rId35"/>
  </p:sldIdLst>
  <p:sldSz cx="9144000" cy="6858000" type="screen4x3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500" b="1" kern="1200">
        <a:solidFill>
          <a:schemeClr val="tx1"/>
        </a:solidFill>
        <a:latin typeface="HY헤드라인M" pitchFamily="18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500" b="1" kern="1200">
        <a:solidFill>
          <a:schemeClr val="tx1"/>
        </a:solidFill>
        <a:latin typeface="HY헤드라인M" pitchFamily="18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500" b="1" kern="1200">
        <a:solidFill>
          <a:schemeClr val="tx1"/>
        </a:solidFill>
        <a:latin typeface="HY헤드라인M" pitchFamily="18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500" b="1" kern="1200">
        <a:solidFill>
          <a:schemeClr val="tx1"/>
        </a:solidFill>
        <a:latin typeface="HY헤드라인M" pitchFamily="18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500" b="1" kern="1200">
        <a:solidFill>
          <a:schemeClr val="tx1"/>
        </a:solidFill>
        <a:latin typeface="HY헤드라인M" pitchFamily="18" charset="-127"/>
        <a:ea typeface="굴림" charset="-127"/>
        <a:cs typeface="+mn-cs"/>
      </a:defRPr>
    </a:lvl5pPr>
    <a:lvl6pPr marL="2286000" algn="l" defTabSz="914400" rtl="0" eaLnBrk="1" latinLnBrk="1" hangingPunct="1">
      <a:defRPr kumimoji="1" sz="1500" b="1" kern="1200">
        <a:solidFill>
          <a:schemeClr val="tx1"/>
        </a:solidFill>
        <a:latin typeface="HY헤드라인M" pitchFamily="18" charset="-127"/>
        <a:ea typeface="굴림" charset="-127"/>
        <a:cs typeface="+mn-cs"/>
      </a:defRPr>
    </a:lvl6pPr>
    <a:lvl7pPr marL="2743200" algn="l" defTabSz="914400" rtl="0" eaLnBrk="1" latinLnBrk="1" hangingPunct="1">
      <a:defRPr kumimoji="1" sz="1500" b="1" kern="1200">
        <a:solidFill>
          <a:schemeClr val="tx1"/>
        </a:solidFill>
        <a:latin typeface="HY헤드라인M" pitchFamily="18" charset="-127"/>
        <a:ea typeface="굴림" charset="-127"/>
        <a:cs typeface="+mn-cs"/>
      </a:defRPr>
    </a:lvl7pPr>
    <a:lvl8pPr marL="3200400" algn="l" defTabSz="914400" rtl="0" eaLnBrk="1" latinLnBrk="1" hangingPunct="1">
      <a:defRPr kumimoji="1" sz="1500" b="1" kern="1200">
        <a:solidFill>
          <a:schemeClr val="tx1"/>
        </a:solidFill>
        <a:latin typeface="HY헤드라인M" pitchFamily="18" charset="-127"/>
        <a:ea typeface="굴림" charset="-127"/>
        <a:cs typeface="+mn-cs"/>
      </a:defRPr>
    </a:lvl8pPr>
    <a:lvl9pPr marL="3657600" algn="l" defTabSz="914400" rtl="0" eaLnBrk="1" latinLnBrk="1" hangingPunct="1">
      <a:defRPr kumimoji="1" sz="1500" b="1" kern="1200">
        <a:solidFill>
          <a:schemeClr val="tx1"/>
        </a:solidFill>
        <a:latin typeface="HY헤드라인M" pitchFamily="18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920"/>
    <a:srgbClr val="000066"/>
    <a:srgbClr val="F49E65"/>
    <a:srgbClr val="66FF33"/>
    <a:srgbClr val="CCFFFF"/>
    <a:srgbClr val="0000FF"/>
    <a:srgbClr val="333F5E"/>
    <a:srgbClr val="F4BB05"/>
    <a:srgbClr val="2D4F33"/>
    <a:srgbClr val="00A7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어두운 스타일 1 - 강조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어두운 스타일 2 - 강조 1/강조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75" autoAdjust="0"/>
    <p:restoredTop sz="85112" autoAdjust="0"/>
  </p:normalViewPr>
  <p:slideViewPr>
    <p:cSldViewPr>
      <p:cViewPr varScale="1">
        <p:scale>
          <a:sx n="114" d="100"/>
          <a:sy n="114" d="100"/>
        </p:scale>
        <p:origin x="1656" y="108"/>
      </p:cViewPr>
      <p:guideLst>
        <p:guide orient="horz" pos="4319"/>
        <p:guide pos="57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>
        <p:scale>
          <a:sx n="100" d="100"/>
          <a:sy n="100" d="100"/>
        </p:scale>
        <p:origin x="1256" y="48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8A97FD-4E13-4616-984E-FD9FF3540E9F}" type="doc">
      <dgm:prSet loTypeId="urn:microsoft.com/office/officeart/2005/8/layout/process3" loCatId="process" qsTypeId="urn:microsoft.com/office/officeart/2005/8/quickstyle/3d1" qsCatId="3D" csTypeId="urn:microsoft.com/office/officeart/2005/8/colors/accent2_5" csCatId="accent2" phldr="1"/>
      <dgm:spPr/>
      <dgm:t>
        <a:bodyPr/>
        <a:lstStyle/>
        <a:p>
          <a:pPr latinLnBrk="1"/>
          <a:endParaRPr lang="ko-KR" altLang="en-US"/>
        </a:p>
      </dgm:t>
    </dgm:pt>
    <dgm:pt modelId="{1848F490-8EB1-4132-BCDF-A0977F01D96E}">
      <dgm:prSet phldrT="[텍스트]" custT="1"/>
      <dgm:spPr>
        <a:xfrm>
          <a:off x="2" y="189217"/>
          <a:ext cx="1761831" cy="1031302"/>
        </a:xfrm>
        <a:prstGeom prst="flowChartDocument">
          <a:avLst/>
        </a:prstGeom>
        <a:gradFill rotWithShape="0">
          <a:gsLst>
            <a:gs pos="0">
              <a:srgbClr val="C0504D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algn="ctr" latinLnBrk="1">
            <a:buNone/>
          </a:pPr>
          <a:r>
            <a:rPr lang="ko-KR" altLang="en-US" sz="2200" dirty="0">
              <a:solidFill>
                <a:sysClr val="window" lastClr="FFFFFF"/>
              </a:solidFill>
              <a:latin typeface="맑은 고딕"/>
              <a:ea typeface="맑은 고딕" panose="020B0503020000020004" pitchFamily="50" charset="-127"/>
              <a:cs typeface="+mn-cs"/>
            </a:rPr>
            <a:t>제보</a:t>
          </a:r>
          <a:r>
            <a:rPr lang="en-US" altLang="ko-KR" sz="2200" dirty="0">
              <a:solidFill>
                <a:sysClr val="window" lastClr="FFFFFF"/>
              </a:solidFill>
              <a:latin typeface="맑은 고딕"/>
              <a:ea typeface="맑은 고딕" panose="020B0503020000020004" pitchFamily="50" charset="-127"/>
              <a:cs typeface="+mn-cs"/>
            </a:rPr>
            <a:t>/</a:t>
          </a:r>
          <a:r>
            <a:rPr lang="ko-KR" altLang="en-US" sz="2200" dirty="0">
              <a:solidFill>
                <a:sysClr val="window" lastClr="FFFFFF"/>
              </a:solidFill>
              <a:latin typeface="맑은 고딕"/>
              <a:ea typeface="맑은 고딕" panose="020B0503020000020004" pitchFamily="50" charset="-127"/>
              <a:cs typeface="+mn-cs"/>
            </a:rPr>
            <a:t>접수</a:t>
          </a:r>
        </a:p>
      </dgm:t>
    </dgm:pt>
    <dgm:pt modelId="{4962551B-42DD-4F08-B034-F7BDE55F91E3}" type="parTrans" cxnId="{AD60702A-A214-4246-8F99-203C51E75CAF}">
      <dgm:prSet/>
      <dgm:spPr/>
      <dgm:t>
        <a:bodyPr/>
        <a:lstStyle/>
        <a:p>
          <a:pPr latinLnBrk="1"/>
          <a:endParaRPr lang="ko-KR" altLang="en-US"/>
        </a:p>
      </dgm:t>
    </dgm:pt>
    <dgm:pt modelId="{C2246B7D-CA4D-4F92-84B1-7E4E7A9A6087}" type="sibTrans" cxnId="{AD60702A-A214-4246-8F99-203C51E75CAF}">
      <dgm:prSet/>
      <dgm:spPr>
        <a:xfrm rot="5773">
          <a:off x="2027373" y="316060"/>
          <a:ext cx="562943" cy="4386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C0504D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pPr latinLnBrk="1">
            <a:buNone/>
          </a:pPr>
          <a:endParaRPr lang="ko-KR" altLang="en-US">
            <a:solidFill>
              <a:sysClr val="window" lastClr="FFFFFF"/>
            </a:solidFill>
            <a:latin typeface="맑은 고딕"/>
            <a:ea typeface="맑은 고딕" panose="020B0503020000020004" pitchFamily="50" charset="-127"/>
            <a:cs typeface="+mn-cs"/>
          </a:endParaRPr>
        </a:p>
      </dgm:t>
    </dgm:pt>
    <dgm:pt modelId="{01B80DD8-5C2C-4CCA-A146-71AC10C41989}">
      <dgm:prSet phldrT="[텍스트]" custT="1"/>
      <dgm:spPr>
        <a:xfrm>
          <a:off x="0" y="956156"/>
          <a:ext cx="1749446" cy="118433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C0504D"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gm:spPr>
      <dgm:t>
        <a:bodyPr/>
        <a:lstStyle/>
        <a:p>
          <a:pPr latinLnBrk="1">
            <a:buChar char="•"/>
          </a:pPr>
          <a:r>
            <a:rPr lang="en-US" altLang="ko-KR" sz="1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E-mail </a:t>
          </a:r>
          <a:r>
            <a:rPr lang="ko-KR" altLang="en-US" sz="1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접수</a:t>
          </a:r>
        </a:p>
      </dgm:t>
    </dgm:pt>
    <dgm:pt modelId="{2DFE4072-FFB0-4E8D-B81E-15541BF05EF6}" type="parTrans" cxnId="{B3DE047C-B3FD-45BB-A4D5-46FA8F42F17E}">
      <dgm:prSet/>
      <dgm:spPr/>
      <dgm:t>
        <a:bodyPr/>
        <a:lstStyle/>
        <a:p>
          <a:pPr latinLnBrk="1"/>
          <a:endParaRPr lang="ko-KR" altLang="en-US"/>
        </a:p>
      </dgm:t>
    </dgm:pt>
    <dgm:pt modelId="{C40547F8-8AF2-4388-9A14-7CA907ED6712}" type="sibTrans" cxnId="{B3DE047C-B3FD-45BB-A4D5-46FA8F42F17E}">
      <dgm:prSet/>
      <dgm:spPr/>
      <dgm:t>
        <a:bodyPr/>
        <a:lstStyle/>
        <a:p>
          <a:pPr latinLnBrk="1"/>
          <a:endParaRPr lang="ko-KR" altLang="en-US"/>
        </a:p>
      </dgm:t>
    </dgm:pt>
    <dgm:pt modelId="{9CFD5793-BEBC-4B10-B82A-515C225C26D7}">
      <dgm:prSet phldrT="[텍스트]" custT="1"/>
      <dgm:spPr>
        <a:xfrm>
          <a:off x="2823991" y="193960"/>
          <a:ext cx="1761831" cy="1031302"/>
        </a:xfrm>
        <a:prstGeom prst="flowChartDocument">
          <a:avLst/>
        </a:prstGeom>
        <a:gradFill rotWithShape="0">
          <a:gsLst>
            <a:gs pos="0">
              <a:srgbClr val="C0504D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rgbClr>
            </a:gs>
            <a:gs pos="80000">
              <a:srgbClr val="C0504D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rgbClr>
            </a:gs>
            <a:gs pos="100000">
              <a:srgbClr val="C0504D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algn="ctr" latinLnBrk="1">
            <a:buNone/>
          </a:pPr>
          <a:r>
            <a:rPr lang="ko-KR" altLang="en-US" sz="2200" dirty="0">
              <a:solidFill>
                <a:sysClr val="window" lastClr="FFFFFF"/>
              </a:solidFill>
              <a:latin typeface="맑은 고딕"/>
              <a:ea typeface="맑은 고딕" panose="020B0503020000020004" pitchFamily="50" charset="-127"/>
              <a:cs typeface="+mn-cs"/>
            </a:rPr>
            <a:t>비공개처리</a:t>
          </a:r>
        </a:p>
      </dgm:t>
    </dgm:pt>
    <dgm:pt modelId="{4FA5B131-1B43-4432-ACFB-DFC66BEA2221}" type="parTrans" cxnId="{88F88F50-D340-4B73-A275-59A8EE145CF0}">
      <dgm:prSet/>
      <dgm:spPr/>
      <dgm:t>
        <a:bodyPr/>
        <a:lstStyle/>
        <a:p>
          <a:pPr latinLnBrk="1"/>
          <a:endParaRPr lang="ko-KR" altLang="en-US"/>
        </a:p>
      </dgm:t>
    </dgm:pt>
    <dgm:pt modelId="{E8F4A517-AD49-472C-98B0-53553441D675}" type="sibTrans" cxnId="{88F88F50-D340-4B73-A275-59A8EE145CF0}">
      <dgm:prSet/>
      <dgm:spPr>
        <a:xfrm rot="21574286">
          <a:off x="4824794" y="288689"/>
          <a:ext cx="566240" cy="438645"/>
        </a:xfrm>
        <a:prstGeom prst="rightArrow">
          <a:avLst>
            <a:gd name="adj1" fmla="val 60000"/>
            <a:gd name="adj2" fmla="val 50000"/>
          </a:avLst>
        </a:prstGeom>
        <a:solidFill>
          <a:srgbClr val="C0504D">
            <a:lumMod val="60000"/>
            <a:lumOff val="4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pPr latinLnBrk="1">
            <a:buNone/>
          </a:pPr>
          <a:endParaRPr lang="ko-KR" altLang="en-US">
            <a:solidFill>
              <a:sysClr val="window" lastClr="FFFFFF"/>
            </a:solidFill>
            <a:latin typeface="맑은 고딕"/>
            <a:ea typeface="맑은 고딕" panose="020B0503020000020004" pitchFamily="50" charset="-127"/>
            <a:cs typeface="+mn-cs"/>
          </a:endParaRPr>
        </a:p>
      </dgm:t>
    </dgm:pt>
    <dgm:pt modelId="{B94958C6-697D-48DB-AD76-9F372DCC80A3}">
      <dgm:prSet phldrT="[텍스트]"/>
      <dgm:spPr>
        <a:xfrm>
          <a:off x="2808309" y="935533"/>
          <a:ext cx="1761831" cy="116862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C0504D">
              <a:alpha val="90000"/>
              <a:hueOff val="0"/>
              <a:satOff val="0"/>
              <a:lumOff val="0"/>
              <a:alphaOff val="-2000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gm:spPr>
      <dgm:t>
        <a:bodyPr/>
        <a:lstStyle/>
        <a:p>
          <a:pPr latinLnBrk="1">
            <a:buChar char="•"/>
          </a:pPr>
          <a:r>
            <a:rPr lang="ko-KR" alt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제보내용은 비밀유지</a:t>
          </a:r>
          <a:r>
            <a:rPr lang="en-US" altLang="ko-KR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(10</a:t>
          </a:r>
          <a:r>
            <a:rPr lang="ko-KR" alt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일 이내 처리</a:t>
          </a:r>
          <a:r>
            <a:rPr lang="en-US" altLang="ko-KR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)</a:t>
          </a:r>
          <a:endParaRPr lang="ko-KR" altLang="en-US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맑은 고딕"/>
            <a:ea typeface="맑은 고딕" panose="020B0503020000020004" pitchFamily="50" charset="-127"/>
            <a:cs typeface="+mn-cs"/>
          </a:endParaRPr>
        </a:p>
      </dgm:t>
    </dgm:pt>
    <dgm:pt modelId="{69CC3CDE-108C-451B-8198-DA38EB556C22}" type="parTrans" cxnId="{A8628D0C-B34D-49B3-92E9-98010165FB51}">
      <dgm:prSet/>
      <dgm:spPr/>
      <dgm:t>
        <a:bodyPr/>
        <a:lstStyle/>
        <a:p>
          <a:pPr latinLnBrk="1"/>
          <a:endParaRPr lang="ko-KR" altLang="en-US"/>
        </a:p>
      </dgm:t>
    </dgm:pt>
    <dgm:pt modelId="{B83CBB69-8DA3-445A-ADCA-A0FD526865B6}" type="sibTrans" cxnId="{A8628D0C-B34D-49B3-92E9-98010165FB51}">
      <dgm:prSet/>
      <dgm:spPr/>
      <dgm:t>
        <a:bodyPr/>
        <a:lstStyle/>
        <a:p>
          <a:pPr latinLnBrk="1"/>
          <a:endParaRPr lang="ko-KR" altLang="en-US"/>
        </a:p>
      </dgm:t>
    </dgm:pt>
    <dgm:pt modelId="{B38D3A1E-710B-427D-93F3-E6CEE8B00664}">
      <dgm:prSet phldrT="[텍스트]" custT="1"/>
      <dgm:spPr>
        <a:xfrm>
          <a:off x="5654172" y="172790"/>
          <a:ext cx="1761831" cy="1031302"/>
        </a:xfrm>
        <a:prstGeom prst="flowChartDocument">
          <a:avLst/>
        </a:prstGeom>
        <a:solidFill>
          <a:srgbClr val="C0504D">
            <a:lumMod val="60000"/>
            <a:lumOff val="4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algn="ctr" latinLnBrk="1">
            <a:buNone/>
          </a:pPr>
          <a:r>
            <a:rPr lang="ko-KR" altLang="en-US" sz="2200" dirty="0">
              <a:solidFill>
                <a:sysClr val="window" lastClr="FFFFFF"/>
              </a:solidFill>
              <a:latin typeface="맑은 고딕"/>
              <a:ea typeface="맑은 고딕" panose="020B0503020000020004" pitchFamily="50" charset="-127"/>
              <a:cs typeface="+mn-cs"/>
            </a:rPr>
            <a:t>결과통보</a:t>
          </a:r>
        </a:p>
      </dgm:t>
    </dgm:pt>
    <dgm:pt modelId="{EB5A66A6-ED63-4549-B576-FC9B8FA48F2E}" type="parTrans" cxnId="{818DD84A-3D29-47E3-8BC8-539A44758DFE}">
      <dgm:prSet/>
      <dgm:spPr/>
      <dgm:t>
        <a:bodyPr/>
        <a:lstStyle/>
        <a:p>
          <a:pPr latinLnBrk="1"/>
          <a:endParaRPr lang="ko-KR" altLang="en-US"/>
        </a:p>
      </dgm:t>
    </dgm:pt>
    <dgm:pt modelId="{CDDA549A-DE79-4360-B9C6-63E7578335D0}" type="sibTrans" cxnId="{818DD84A-3D29-47E3-8BC8-539A44758DFE}">
      <dgm:prSet/>
      <dgm:spPr/>
      <dgm:t>
        <a:bodyPr/>
        <a:lstStyle/>
        <a:p>
          <a:pPr latinLnBrk="1"/>
          <a:endParaRPr lang="ko-KR" altLang="en-US"/>
        </a:p>
      </dgm:t>
    </dgm:pt>
    <dgm:pt modelId="{0D00ABD3-32CB-43E3-BE6D-0FBB5C0A0089}">
      <dgm:prSet phldrT="[텍스트]"/>
      <dgm:spPr>
        <a:xfrm>
          <a:off x="5642031" y="900579"/>
          <a:ext cx="1761831" cy="1227394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C0504D">
              <a:alpha val="90000"/>
              <a:hueOff val="0"/>
              <a:satOff val="0"/>
              <a:lumOff val="0"/>
              <a:alphaOff val="-4000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gm:spPr>
      <dgm:t>
        <a:bodyPr/>
        <a:lstStyle/>
        <a:p>
          <a:pPr latinLnBrk="1">
            <a:buChar char="•"/>
          </a:pPr>
          <a:r>
            <a:rPr lang="ko-KR" alt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처리결과는 회신통보원칙</a:t>
          </a:r>
        </a:p>
      </dgm:t>
    </dgm:pt>
    <dgm:pt modelId="{A739DB84-76A4-4D22-8219-5131778B7CF7}" type="parTrans" cxnId="{39B0CE46-5AD8-4BE8-805E-34E2A7E7BE74}">
      <dgm:prSet/>
      <dgm:spPr/>
      <dgm:t>
        <a:bodyPr/>
        <a:lstStyle/>
        <a:p>
          <a:pPr latinLnBrk="1"/>
          <a:endParaRPr lang="ko-KR" altLang="en-US"/>
        </a:p>
      </dgm:t>
    </dgm:pt>
    <dgm:pt modelId="{84A8E067-DAC9-4B2D-933F-B316FC2F9B33}" type="sibTrans" cxnId="{39B0CE46-5AD8-4BE8-805E-34E2A7E7BE74}">
      <dgm:prSet/>
      <dgm:spPr/>
      <dgm:t>
        <a:bodyPr/>
        <a:lstStyle/>
        <a:p>
          <a:pPr latinLnBrk="1"/>
          <a:endParaRPr lang="ko-KR" altLang="en-US"/>
        </a:p>
      </dgm:t>
    </dgm:pt>
    <dgm:pt modelId="{C2360C03-6DC8-4756-907A-18CFB7F0011C}">
      <dgm:prSet phldrT="[텍스트]" custT="1"/>
      <dgm:spPr>
        <a:xfrm>
          <a:off x="0" y="956156"/>
          <a:ext cx="1749446" cy="118433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C0504D"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gm:spPr>
      <dgm:t>
        <a:bodyPr/>
        <a:lstStyle/>
        <a:p>
          <a:pPr latinLnBrk="1">
            <a:buChar char="•"/>
          </a:pPr>
          <a:endParaRPr lang="ko-KR" altLang="en-US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맑은 고딕"/>
            <a:ea typeface="맑은 고딕" panose="020B0503020000020004" pitchFamily="50" charset="-127"/>
            <a:cs typeface="+mn-cs"/>
          </a:endParaRPr>
        </a:p>
      </dgm:t>
    </dgm:pt>
    <dgm:pt modelId="{74E29BD9-66CE-43DE-82D3-F4A3092FD7F9}" type="parTrans" cxnId="{4117804A-8906-4561-9C80-C4586AC3C83A}">
      <dgm:prSet/>
      <dgm:spPr/>
      <dgm:t>
        <a:bodyPr/>
        <a:lstStyle/>
        <a:p>
          <a:pPr latinLnBrk="1"/>
          <a:endParaRPr lang="ko-KR" altLang="en-US"/>
        </a:p>
      </dgm:t>
    </dgm:pt>
    <dgm:pt modelId="{12632388-63F9-45BB-AE9F-9A7B20C7E745}" type="sibTrans" cxnId="{4117804A-8906-4561-9C80-C4586AC3C83A}">
      <dgm:prSet/>
      <dgm:spPr/>
      <dgm:t>
        <a:bodyPr/>
        <a:lstStyle/>
        <a:p>
          <a:pPr latinLnBrk="1"/>
          <a:endParaRPr lang="ko-KR" altLang="en-US"/>
        </a:p>
      </dgm:t>
    </dgm:pt>
    <dgm:pt modelId="{E957B227-6C3B-4CE4-8884-F46D5992E4C1}" type="pres">
      <dgm:prSet presAssocID="{9F8A97FD-4E13-4616-984E-FD9FF3540E9F}" presName="linearFlow" presStyleCnt="0">
        <dgm:presLayoutVars>
          <dgm:dir/>
          <dgm:animLvl val="lvl"/>
          <dgm:resizeHandles val="exact"/>
        </dgm:presLayoutVars>
      </dgm:prSet>
      <dgm:spPr/>
    </dgm:pt>
    <dgm:pt modelId="{C95634F1-BC2B-4913-BFC3-94FCF6B8B223}" type="pres">
      <dgm:prSet presAssocID="{1848F490-8EB1-4132-BCDF-A0977F01D96E}" presName="composite" presStyleCnt="0"/>
      <dgm:spPr/>
    </dgm:pt>
    <dgm:pt modelId="{CB5B5DDA-DCF3-4E33-AFD9-BE4286EAF6FE}" type="pres">
      <dgm:prSet presAssocID="{1848F490-8EB1-4132-BCDF-A0977F01D96E}" presName="parTx" presStyleLbl="node1" presStyleIdx="0" presStyleCnt="3">
        <dgm:presLayoutVars>
          <dgm:chMax val="0"/>
          <dgm:chPref val="0"/>
          <dgm:bulletEnabled val="1"/>
        </dgm:presLayoutVars>
      </dgm:prSet>
      <dgm:spPr>
        <a:prstGeom prst="flowChartDocument">
          <a:avLst/>
        </a:prstGeom>
      </dgm:spPr>
    </dgm:pt>
    <dgm:pt modelId="{9651DABB-FCF2-4730-AD4E-2AB8638274FB}" type="pres">
      <dgm:prSet presAssocID="{1848F490-8EB1-4132-BCDF-A0977F01D96E}" presName="parSh" presStyleLbl="node1" presStyleIdx="0" presStyleCnt="3"/>
      <dgm:spPr>
        <a:prstGeom prst="flowChartDocument">
          <a:avLst/>
        </a:prstGeom>
      </dgm:spPr>
    </dgm:pt>
    <dgm:pt modelId="{63AAB488-1100-48E4-9DCA-C937B71D07A8}" type="pres">
      <dgm:prSet presAssocID="{1848F490-8EB1-4132-BCDF-A0977F01D96E}" presName="desTx" presStyleLbl="fgAcc1" presStyleIdx="0" presStyleCnt="3" custScaleX="99297" custScaleY="43344" custLinFactNeighborX="-20834" custLinFactNeighborY="-25422">
        <dgm:presLayoutVars>
          <dgm:bulletEnabled val="1"/>
        </dgm:presLayoutVars>
      </dgm:prSet>
      <dgm:spPr/>
    </dgm:pt>
    <dgm:pt modelId="{4ED9123D-5667-4BCB-B376-C4440C10EE08}" type="pres">
      <dgm:prSet presAssocID="{C2246B7D-CA4D-4F92-84B1-7E4E7A9A6087}" presName="sibTrans" presStyleLbl="sibTrans2D1" presStyleIdx="0" presStyleCnt="2"/>
      <dgm:spPr/>
    </dgm:pt>
    <dgm:pt modelId="{E9657F73-1700-4D39-9728-3B48974CCEFB}" type="pres">
      <dgm:prSet presAssocID="{C2246B7D-CA4D-4F92-84B1-7E4E7A9A6087}" presName="connTx" presStyleLbl="sibTrans2D1" presStyleIdx="0" presStyleCnt="2"/>
      <dgm:spPr/>
    </dgm:pt>
    <dgm:pt modelId="{9C6C99C3-A555-419A-A9C7-C3B3761F2AFE}" type="pres">
      <dgm:prSet presAssocID="{9CFD5793-BEBC-4B10-B82A-515C225C26D7}" presName="composite" presStyleCnt="0"/>
      <dgm:spPr/>
    </dgm:pt>
    <dgm:pt modelId="{7894DDD6-D4BB-4A05-A369-DC40767A3D7B}" type="pres">
      <dgm:prSet presAssocID="{9CFD5793-BEBC-4B10-B82A-515C225C26D7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CDB9793E-FEA0-4836-BBDC-90FBBF62A0C8}" type="pres">
      <dgm:prSet presAssocID="{9CFD5793-BEBC-4B10-B82A-515C225C26D7}" presName="parSh" presStyleLbl="node1" presStyleIdx="1" presStyleCnt="3" custLinFactNeighborY="79"/>
      <dgm:spPr>
        <a:prstGeom prst="flowChartDocument">
          <a:avLst/>
        </a:prstGeom>
      </dgm:spPr>
    </dgm:pt>
    <dgm:pt modelId="{F92B1121-6638-49F6-B175-15EF01CC7C20}" type="pres">
      <dgm:prSet presAssocID="{9CFD5793-BEBC-4B10-B82A-515C225C26D7}" presName="desTx" presStyleLbl="fgAcc1" presStyleIdx="1" presStyleCnt="3" custScaleY="42769" custLinFactNeighborX="-21372" custLinFactNeighborY="-26608">
        <dgm:presLayoutVars>
          <dgm:bulletEnabled val="1"/>
        </dgm:presLayoutVars>
      </dgm:prSet>
      <dgm:spPr/>
    </dgm:pt>
    <dgm:pt modelId="{F7920AE2-501E-4C44-A58E-B054B427AE25}" type="pres">
      <dgm:prSet presAssocID="{E8F4A517-AD49-472C-98B0-53553441D675}" presName="sibTrans" presStyleLbl="sibTrans2D1" presStyleIdx="1" presStyleCnt="2" custLinFactNeighborX="-4964" custLinFactNeighborY="-4334"/>
      <dgm:spPr/>
    </dgm:pt>
    <dgm:pt modelId="{2E6C783F-8BFE-4769-A730-7E4A9FECDAC3}" type="pres">
      <dgm:prSet presAssocID="{E8F4A517-AD49-472C-98B0-53553441D675}" presName="connTx" presStyleLbl="sibTrans2D1" presStyleIdx="1" presStyleCnt="2"/>
      <dgm:spPr/>
    </dgm:pt>
    <dgm:pt modelId="{7DDC5D5D-7E72-4789-B691-1F41F1CB8264}" type="pres">
      <dgm:prSet presAssocID="{B38D3A1E-710B-427D-93F3-E6CEE8B00664}" presName="composite" presStyleCnt="0"/>
      <dgm:spPr/>
    </dgm:pt>
    <dgm:pt modelId="{FD262FB6-7A2E-41CB-8F7B-E4A40CE02E40}" type="pres">
      <dgm:prSet presAssocID="{B38D3A1E-710B-427D-93F3-E6CEE8B00664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A2631BB2-8430-48CC-8D40-67A948DCF3E7}" type="pres">
      <dgm:prSet presAssocID="{B38D3A1E-710B-427D-93F3-E6CEE8B00664}" presName="parSh" presStyleLbl="node1" presStyleIdx="2" presStyleCnt="3" custLinFactNeighborY="-549"/>
      <dgm:spPr>
        <a:prstGeom prst="flowChartDocument">
          <a:avLst/>
        </a:prstGeom>
      </dgm:spPr>
    </dgm:pt>
    <dgm:pt modelId="{2621CDB9-18E3-4997-8382-E166DC958E4B}" type="pres">
      <dgm:prSet presAssocID="{B38D3A1E-710B-427D-93F3-E6CEE8B00664}" presName="desTx" presStyleLbl="fgAcc1" presStyleIdx="2" presStyleCnt="3" custScaleY="44920" custLinFactNeighborX="-21171" custLinFactNeighborY="-26274">
        <dgm:presLayoutVars>
          <dgm:bulletEnabled val="1"/>
        </dgm:presLayoutVars>
      </dgm:prSet>
      <dgm:spPr/>
    </dgm:pt>
  </dgm:ptLst>
  <dgm:cxnLst>
    <dgm:cxn modelId="{A8628D0C-B34D-49B3-92E9-98010165FB51}" srcId="{9CFD5793-BEBC-4B10-B82A-515C225C26D7}" destId="{B94958C6-697D-48DB-AD76-9F372DCC80A3}" srcOrd="0" destOrd="0" parTransId="{69CC3CDE-108C-451B-8198-DA38EB556C22}" sibTransId="{B83CBB69-8DA3-445A-ADCA-A0FD526865B6}"/>
    <dgm:cxn modelId="{E3DD2F15-3967-4AFF-BEF4-B6849C0F35B9}" type="presOf" srcId="{B94958C6-697D-48DB-AD76-9F372DCC80A3}" destId="{F92B1121-6638-49F6-B175-15EF01CC7C20}" srcOrd="0" destOrd="0" presId="urn:microsoft.com/office/officeart/2005/8/layout/process3"/>
    <dgm:cxn modelId="{9B0EF322-6169-46DB-AAEA-96535972E6D5}" type="presOf" srcId="{E8F4A517-AD49-472C-98B0-53553441D675}" destId="{F7920AE2-501E-4C44-A58E-B054B427AE25}" srcOrd="0" destOrd="0" presId="urn:microsoft.com/office/officeart/2005/8/layout/process3"/>
    <dgm:cxn modelId="{F86F8023-E85A-449F-BDF2-A1E1F68A8F30}" type="presOf" srcId="{1848F490-8EB1-4132-BCDF-A0977F01D96E}" destId="{CB5B5DDA-DCF3-4E33-AFD9-BE4286EAF6FE}" srcOrd="0" destOrd="0" presId="urn:microsoft.com/office/officeart/2005/8/layout/process3"/>
    <dgm:cxn modelId="{59EBC024-BCEC-4698-B38B-9202FBE10A6F}" type="presOf" srcId="{B38D3A1E-710B-427D-93F3-E6CEE8B00664}" destId="{A2631BB2-8430-48CC-8D40-67A948DCF3E7}" srcOrd="1" destOrd="0" presId="urn:microsoft.com/office/officeart/2005/8/layout/process3"/>
    <dgm:cxn modelId="{D02FEC29-894E-4117-A5C3-FE8E91B3CD02}" type="presOf" srcId="{1848F490-8EB1-4132-BCDF-A0977F01D96E}" destId="{9651DABB-FCF2-4730-AD4E-2AB8638274FB}" srcOrd="1" destOrd="0" presId="urn:microsoft.com/office/officeart/2005/8/layout/process3"/>
    <dgm:cxn modelId="{AD60702A-A214-4246-8F99-203C51E75CAF}" srcId="{9F8A97FD-4E13-4616-984E-FD9FF3540E9F}" destId="{1848F490-8EB1-4132-BCDF-A0977F01D96E}" srcOrd="0" destOrd="0" parTransId="{4962551B-42DD-4F08-B034-F7BDE55F91E3}" sibTransId="{C2246B7D-CA4D-4F92-84B1-7E4E7A9A6087}"/>
    <dgm:cxn modelId="{B464F637-0D26-4230-95C4-F2C646FDC1B3}" type="presOf" srcId="{B38D3A1E-710B-427D-93F3-E6CEE8B00664}" destId="{FD262FB6-7A2E-41CB-8F7B-E4A40CE02E40}" srcOrd="0" destOrd="0" presId="urn:microsoft.com/office/officeart/2005/8/layout/process3"/>
    <dgm:cxn modelId="{E87CC939-82F1-4461-8255-15DA73F545D4}" type="presOf" srcId="{0D00ABD3-32CB-43E3-BE6D-0FBB5C0A0089}" destId="{2621CDB9-18E3-4997-8382-E166DC958E4B}" srcOrd="0" destOrd="0" presId="urn:microsoft.com/office/officeart/2005/8/layout/process3"/>
    <dgm:cxn modelId="{39B0CE46-5AD8-4BE8-805E-34E2A7E7BE74}" srcId="{B38D3A1E-710B-427D-93F3-E6CEE8B00664}" destId="{0D00ABD3-32CB-43E3-BE6D-0FBB5C0A0089}" srcOrd="0" destOrd="0" parTransId="{A739DB84-76A4-4D22-8219-5131778B7CF7}" sibTransId="{84A8E067-DAC9-4B2D-933F-B316FC2F9B33}"/>
    <dgm:cxn modelId="{4117804A-8906-4561-9C80-C4586AC3C83A}" srcId="{1848F490-8EB1-4132-BCDF-A0977F01D96E}" destId="{C2360C03-6DC8-4756-907A-18CFB7F0011C}" srcOrd="1" destOrd="0" parTransId="{74E29BD9-66CE-43DE-82D3-F4A3092FD7F9}" sibTransId="{12632388-63F9-45BB-AE9F-9A7B20C7E745}"/>
    <dgm:cxn modelId="{818DD84A-3D29-47E3-8BC8-539A44758DFE}" srcId="{9F8A97FD-4E13-4616-984E-FD9FF3540E9F}" destId="{B38D3A1E-710B-427D-93F3-E6CEE8B00664}" srcOrd="2" destOrd="0" parTransId="{EB5A66A6-ED63-4549-B576-FC9B8FA48F2E}" sibTransId="{CDDA549A-DE79-4360-B9C6-63E7578335D0}"/>
    <dgm:cxn modelId="{88F88F50-D340-4B73-A275-59A8EE145CF0}" srcId="{9F8A97FD-4E13-4616-984E-FD9FF3540E9F}" destId="{9CFD5793-BEBC-4B10-B82A-515C225C26D7}" srcOrd="1" destOrd="0" parTransId="{4FA5B131-1B43-4432-ACFB-DFC66BEA2221}" sibTransId="{E8F4A517-AD49-472C-98B0-53553441D675}"/>
    <dgm:cxn modelId="{A2A31976-00EC-4AD7-B8E2-823F382176F4}" type="presOf" srcId="{9CFD5793-BEBC-4B10-B82A-515C225C26D7}" destId="{7894DDD6-D4BB-4A05-A369-DC40767A3D7B}" srcOrd="0" destOrd="0" presId="urn:microsoft.com/office/officeart/2005/8/layout/process3"/>
    <dgm:cxn modelId="{4FB15478-3101-4891-957E-8D40AEC318F3}" type="presOf" srcId="{9CFD5793-BEBC-4B10-B82A-515C225C26D7}" destId="{CDB9793E-FEA0-4836-BBDC-90FBBF62A0C8}" srcOrd="1" destOrd="0" presId="urn:microsoft.com/office/officeart/2005/8/layout/process3"/>
    <dgm:cxn modelId="{3390B35A-FEDD-4667-982C-C432B01691C8}" type="presOf" srcId="{C2246B7D-CA4D-4F92-84B1-7E4E7A9A6087}" destId="{E9657F73-1700-4D39-9728-3B48974CCEFB}" srcOrd="1" destOrd="0" presId="urn:microsoft.com/office/officeart/2005/8/layout/process3"/>
    <dgm:cxn modelId="{B3DE047C-B3FD-45BB-A4D5-46FA8F42F17E}" srcId="{1848F490-8EB1-4132-BCDF-A0977F01D96E}" destId="{01B80DD8-5C2C-4CCA-A146-71AC10C41989}" srcOrd="0" destOrd="0" parTransId="{2DFE4072-FFB0-4E8D-B81E-15541BF05EF6}" sibTransId="{C40547F8-8AF2-4388-9A14-7CA907ED6712}"/>
    <dgm:cxn modelId="{F5EB478B-F23F-41C7-92F7-01D897FAC233}" type="presOf" srcId="{C2360C03-6DC8-4756-907A-18CFB7F0011C}" destId="{63AAB488-1100-48E4-9DCA-C937B71D07A8}" srcOrd="0" destOrd="1" presId="urn:microsoft.com/office/officeart/2005/8/layout/process3"/>
    <dgm:cxn modelId="{BB796EBB-D0B4-4618-B4DB-7E7B383D0F83}" type="presOf" srcId="{C2246B7D-CA4D-4F92-84B1-7E4E7A9A6087}" destId="{4ED9123D-5667-4BCB-B376-C4440C10EE08}" srcOrd="0" destOrd="0" presId="urn:microsoft.com/office/officeart/2005/8/layout/process3"/>
    <dgm:cxn modelId="{04352CDA-BFC0-49CA-8D95-AB40E31B3FB5}" type="presOf" srcId="{E8F4A517-AD49-472C-98B0-53553441D675}" destId="{2E6C783F-8BFE-4769-A730-7E4A9FECDAC3}" srcOrd="1" destOrd="0" presId="urn:microsoft.com/office/officeart/2005/8/layout/process3"/>
    <dgm:cxn modelId="{AA63DCDA-110F-48F8-950D-3BEFE899EA69}" type="presOf" srcId="{9F8A97FD-4E13-4616-984E-FD9FF3540E9F}" destId="{E957B227-6C3B-4CE4-8884-F46D5992E4C1}" srcOrd="0" destOrd="0" presId="urn:microsoft.com/office/officeart/2005/8/layout/process3"/>
    <dgm:cxn modelId="{D44D2DE8-FE4B-4F98-9AE0-50F0DF71F41B}" type="presOf" srcId="{01B80DD8-5C2C-4CCA-A146-71AC10C41989}" destId="{63AAB488-1100-48E4-9DCA-C937B71D07A8}" srcOrd="0" destOrd="0" presId="urn:microsoft.com/office/officeart/2005/8/layout/process3"/>
    <dgm:cxn modelId="{760B18D2-445D-4877-9A6F-CA7651FDE64A}" type="presParOf" srcId="{E957B227-6C3B-4CE4-8884-F46D5992E4C1}" destId="{C95634F1-BC2B-4913-BFC3-94FCF6B8B223}" srcOrd="0" destOrd="0" presId="urn:microsoft.com/office/officeart/2005/8/layout/process3"/>
    <dgm:cxn modelId="{72A6C698-0F8F-4FB9-95AD-22CF9C1AA57B}" type="presParOf" srcId="{C95634F1-BC2B-4913-BFC3-94FCF6B8B223}" destId="{CB5B5DDA-DCF3-4E33-AFD9-BE4286EAF6FE}" srcOrd="0" destOrd="0" presId="urn:microsoft.com/office/officeart/2005/8/layout/process3"/>
    <dgm:cxn modelId="{FD4840D8-A1C9-4D8E-A0C5-7B06B0772B0D}" type="presParOf" srcId="{C95634F1-BC2B-4913-BFC3-94FCF6B8B223}" destId="{9651DABB-FCF2-4730-AD4E-2AB8638274FB}" srcOrd="1" destOrd="0" presId="urn:microsoft.com/office/officeart/2005/8/layout/process3"/>
    <dgm:cxn modelId="{3832BD13-B235-4431-87EF-D4207ED9FCB4}" type="presParOf" srcId="{C95634F1-BC2B-4913-BFC3-94FCF6B8B223}" destId="{63AAB488-1100-48E4-9DCA-C937B71D07A8}" srcOrd="2" destOrd="0" presId="urn:microsoft.com/office/officeart/2005/8/layout/process3"/>
    <dgm:cxn modelId="{550A52EF-2BD7-4C98-8C60-8456FB9E0CA0}" type="presParOf" srcId="{E957B227-6C3B-4CE4-8884-F46D5992E4C1}" destId="{4ED9123D-5667-4BCB-B376-C4440C10EE08}" srcOrd="1" destOrd="0" presId="urn:microsoft.com/office/officeart/2005/8/layout/process3"/>
    <dgm:cxn modelId="{55AB347C-41BB-409A-9D67-96BDD1F77C56}" type="presParOf" srcId="{4ED9123D-5667-4BCB-B376-C4440C10EE08}" destId="{E9657F73-1700-4D39-9728-3B48974CCEFB}" srcOrd="0" destOrd="0" presId="urn:microsoft.com/office/officeart/2005/8/layout/process3"/>
    <dgm:cxn modelId="{3CEE7416-8D50-42C2-9063-D1D12DC6987B}" type="presParOf" srcId="{E957B227-6C3B-4CE4-8884-F46D5992E4C1}" destId="{9C6C99C3-A555-419A-A9C7-C3B3761F2AFE}" srcOrd="2" destOrd="0" presId="urn:microsoft.com/office/officeart/2005/8/layout/process3"/>
    <dgm:cxn modelId="{8A459D14-166B-4FC9-A01D-33CECC2A3FAB}" type="presParOf" srcId="{9C6C99C3-A555-419A-A9C7-C3B3761F2AFE}" destId="{7894DDD6-D4BB-4A05-A369-DC40767A3D7B}" srcOrd="0" destOrd="0" presId="urn:microsoft.com/office/officeart/2005/8/layout/process3"/>
    <dgm:cxn modelId="{673D2D3D-89A3-40DD-916E-64ACBD9105E0}" type="presParOf" srcId="{9C6C99C3-A555-419A-A9C7-C3B3761F2AFE}" destId="{CDB9793E-FEA0-4836-BBDC-90FBBF62A0C8}" srcOrd="1" destOrd="0" presId="urn:microsoft.com/office/officeart/2005/8/layout/process3"/>
    <dgm:cxn modelId="{3EB24D13-E914-4E15-9546-9B8DC8B4CE16}" type="presParOf" srcId="{9C6C99C3-A555-419A-A9C7-C3B3761F2AFE}" destId="{F92B1121-6638-49F6-B175-15EF01CC7C20}" srcOrd="2" destOrd="0" presId="urn:microsoft.com/office/officeart/2005/8/layout/process3"/>
    <dgm:cxn modelId="{00ED62DA-2D2A-4630-928E-7AA7ED183500}" type="presParOf" srcId="{E957B227-6C3B-4CE4-8884-F46D5992E4C1}" destId="{F7920AE2-501E-4C44-A58E-B054B427AE25}" srcOrd="3" destOrd="0" presId="urn:microsoft.com/office/officeart/2005/8/layout/process3"/>
    <dgm:cxn modelId="{6D2BAB04-8512-4DA3-89C2-DDF55AA338F7}" type="presParOf" srcId="{F7920AE2-501E-4C44-A58E-B054B427AE25}" destId="{2E6C783F-8BFE-4769-A730-7E4A9FECDAC3}" srcOrd="0" destOrd="0" presId="urn:microsoft.com/office/officeart/2005/8/layout/process3"/>
    <dgm:cxn modelId="{C24C8C26-BFB6-4FAC-A738-D991FC5704C2}" type="presParOf" srcId="{E957B227-6C3B-4CE4-8884-F46D5992E4C1}" destId="{7DDC5D5D-7E72-4789-B691-1F41F1CB8264}" srcOrd="4" destOrd="0" presId="urn:microsoft.com/office/officeart/2005/8/layout/process3"/>
    <dgm:cxn modelId="{99768BC8-C3A1-408F-8FE4-4CD0991851AF}" type="presParOf" srcId="{7DDC5D5D-7E72-4789-B691-1F41F1CB8264}" destId="{FD262FB6-7A2E-41CB-8F7B-E4A40CE02E40}" srcOrd="0" destOrd="0" presId="urn:microsoft.com/office/officeart/2005/8/layout/process3"/>
    <dgm:cxn modelId="{0D5BB3BF-E9C1-4791-9859-C1F99CDD707F}" type="presParOf" srcId="{7DDC5D5D-7E72-4789-B691-1F41F1CB8264}" destId="{A2631BB2-8430-48CC-8D40-67A948DCF3E7}" srcOrd="1" destOrd="0" presId="urn:microsoft.com/office/officeart/2005/8/layout/process3"/>
    <dgm:cxn modelId="{BB9D0055-1B9F-431A-A204-AF01F00EC5F5}" type="presParOf" srcId="{7DDC5D5D-7E72-4789-B691-1F41F1CB8264}" destId="{2621CDB9-18E3-4997-8382-E166DC958E4B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2B457E-C503-4CAC-BE0C-D4F130A02B2D}" type="doc">
      <dgm:prSet loTypeId="urn:microsoft.com/office/officeart/2005/8/layout/vList2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pPr latinLnBrk="1"/>
          <a:endParaRPr lang="ko-KR" altLang="en-US"/>
        </a:p>
      </dgm:t>
    </dgm:pt>
    <dgm:pt modelId="{EA7A4C80-041A-4E70-BC34-C01550964314}">
      <dgm:prSet phldrT="[텍스트]" custT="1"/>
      <dgm:spPr>
        <a:xfrm>
          <a:off x="0" y="4520"/>
          <a:ext cx="5544616" cy="804960"/>
        </a:xfrm>
        <a:prstGeom prst="roundRect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C0504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latinLnBrk="1">
            <a:buNone/>
          </a:pPr>
          <a:r>
            <a:rPr lang="en-US" altLang="ko-KR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1) </a:t>
          </a:r>
          <a:r>
            <a:rPr lang="ko-KR" altLang="en-US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투명하고 공정한 직무수행</a:t>
          </a:r>
        </a:p>
      </dgm:t>
    </dgm:pt>
    <dgm:pt modelId="{10F888DB-7BCB-428F-854F-8F10F52C73D9}" type="parTrans" cxnId="{96185D8A-D6C6-4756-BFF3-5F1569CA7A37}">
      <dgm:prSet/>
      <dgm:spPr/>
      <dgm:t>
        <a:bodyPr/>
        <a:lstStyle/>
        <a:p>
          <a:pPr latinLnBrk="1"/>
          <a:endParaRPr lang="ko-KR" altLang="en-US" sz="1400"/>
        </a:p>
      </dgm:t>
    </dgm:pt>
    <dgm:pt modelId="{611A2FBB-268D-4334-B1D0-79E2953E01C0}" type="sibTrans" cxnId="{96185D8A-D6C6-4756-BFF3-5F1569CA7A37}">
      <dgm:prSet/>
      <dgm:spPr/>
      <dgm:t>
        <a:bodyPr/>
        <a:lstStyle/>
        <a:p>
          <a:pPr latinLnBrk="1"/>
          <a:endParaRPr lang="ko-KR" altLang="en-US" sz="1400"/>
        </a:p>
      </dgm:t>
    </dgm:pt>
    <dgm:pt modelId="{EDFCDDFF-03EC-400C-AC42-E51726965BFD}">
      <dgm:prSet phldrT="[텍스트]" custT="1"/>
      <dgm:spPr>
        <a:xfrm>
          <a:off x="0" y="903889"/>
          <a:ext cx="5544616" cy="804960"/>
        </a:xfrm>
        <a:prstGeom prst="roundRect">
          <a:avLst/>
        </a:prstGeom>
        <a:gradFill rotWithShape="0">
          <a:gsLst>
            <a:gs pos="0">
              <a:srgbClr val="C0504D">
                <a:hueOff val="1560506"/>
                <a:satOff val="-1946"/>
                <a:lumOff val="458"/>
                <a:alphaOff val="0"/>
                <a:tint val="50000"/>
                <a:satMod val="300000"/>
              </a:srgbClr>
            </a:gs>
            <a:gs pos="35000">
              <a:srgbClr val="C0504D">
                <a:hueOff val="1560506"/>
                <a:satOff val="-1946"/>
                <a:lumOff val="458"/>
                <a:alphaOff val="0"/>
                <a:tint val="37000"/>
                <a:satMod val="300000"/>
              </a:srgbClr>
            </a:gs>
            <a:gs pos="100000">
              <a:srgbClr val="C0504D">
                <a:hueOff val="1560506"/>
                <a:satOff val="-1946"/>
                <a:lumOff val="458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latinLnBrk="1">
            <a:buNone/>
          </a:pPr>
          <a:r>
            <a:rPr lang="en-US" altLang="ko-KR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2) </a:t>
          </a:r>
          <a:r>
            <a:rPr lang="ko-KR" altLang="en-US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거래처와의 관계유지</a:t>
          </a:r>
        </a:p>
      </dgm:t>
    </dgm:pt>
    <dgm:pt modelId="{555F4FE3-B10E-45A7-ADFC-AC68942161A9}" type="parTrans" cxnId="{1C07E4AA-BA4F-4914-A045-3E3BF5640FB2}">
      <dgm:prSet/>
      <dgm:spPr/>
      <dgm:t>
        <a:bodyPr/>
        <a:lstStyle/>
        <a:p>
          <a:pPr latinLnBrk="1"/>
          <a:endParaRPr lang="ko-KR" altLang="en-US" sz="1400"/>
        </a:p>
      </dgm:t>
    </dgm:pt>
    <dgm:pt modelId="{579960D4-C5FA-4DC6-96E9-82A5CF845570}" type="sibTrans" cxnId="{1C07E4AA-BA4F-4914-A045-3E3BF5640FB2}">
      <dgm:prSet/>
      <dgm:spPr/>
      <dgm:t>
        <a:bodyPr/>
        <a:lstStyle/>
        <a:p>
          <a:pPr latinLnBrk="1"/>
          <a:endParaRPr lang="ko-KR" altLang="en-US" sz="1400"/>
        </a:p>
      </dgm:t>
    </dgm:pt>
    <dgm:pt modelId="{2E7516BF-1F92-4ED8-B66A-F14316DCA585}">
      <dgm:prSet phldrT="[텍스트]" custT="1"/>
      <dgm:spPr>
        <a:xfrm>
          <a:off x="0" y="1862120"/>
          <a:ext cx="5544616" cy="804960"/>
        </a:xfrm>
        <a:prstGeom prst="roundRect">
          <a:avLst/>
        </a:prstGeom>
        <a:gradFill rotWithShape="0">
          <a:gsLst>
            <a:gs pos="0">
              <a:srgbClr val="C0504D">
                <a:hueOff val="3121013"/>
                <a:satOff val="-3893"/>
                <a:lumOff val="915"/>
                <a:alphaOff val="0"/>
                <a:tint val="50000"/>
                <a:satMod val="300000"/>
              </a:srgbClr>
            </a:gs>
            <a:gs pos="35000">
              <a:srgbClr val="C0504D">
                <a:hueOff val="3121013"/>
                <a:satOff val="-3893"/>
                <a:lumOff val="915"/>
                <a:alphaOff val="0"/>
                <a:tint val="37000"/>
                <a:satMod val="300000"/>
              </a:srgbClr>
            </a:gs>
            <a:gs pos="100000">
              <a:srgbClr val="C0504D">
                <a:hueOff val="3121013"/>
                <a:satOff val="-3893"/>
                <a:lumOff val="915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latinLnBrk="1">
            <a:buNone/>
          </a:pPr>
          <a:r>
            <a:rPr lang="en-US" altLang="ko-KR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3) </a:t>
          </a:r>
          <a:r>
            <a:rPr lang="ko-KR" altLang="en-US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사익</a:t>
          </a:r>
          <a:r>
            <a:rPr lang="en-US" altLang="ko-KR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(</a:t>
          </a:r>
          <a:r>
            <a:rPr lang="ko-KR" altLang="en-US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私益</a:t>
          </a:r>
          <a:r>
            <a:rPr lang="en-US" altLang="ko-KR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) </a:t>
          </a:r>
          <a:r>
            <a:rPr lang="ko-KR" altLang="en-US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취득 금지</a:t>
          </a:r>
        </a:p>
      </dgm:t>
    </dgm:pt>
    <dgm:pt modelId="{30774F3D-DEF5-47AD-8C46-74E10BE08229}" type="parTrans" cxnId="{18FDCC6F-8077-40D2-B9DA-A382D5CD8885}">
      <dgm:prSet/>
      <dgm:spPr/>
      <dgm:t>
        <a:bodyPr/>
        <a:lstStyle/>
        <a:p>
          <a:pPr latinLnBrk="1"/>
          <a:endParaRPr lang="ko-KR" altLang="en-US" sz="1400"/>
        </a:p>
      </dgm:t>
    </dgm:pt>
    <dgm:pt modelId="{11C2C14E-4EC2-4855-BEAC-2B6EC116D3D1}" type="sibTrans" cxnId="{18FDCC6F-8077-40D2-B9DA-A382D5CD8885}">
      <dgm:prSet/>
      <dgm:spPr/>
      <dgm:t>
        <a:bodyPr/>
        <a:lstStyle/>
        <a:p>
          <a:pPr latinLnBrk="1"/>
          <a:endParaRPr lang="ko-KR" altLang="en-US" sz="1400"/>
        </a:p>
      </dgm:t>
    </dgm:pt>
    <dgm:pt modelId="{87205382-724F-4D77-965F-2C00355982FF}">
      <dgm:prSet phldrT="[텍스트]" custT="1"/>
      <dgm:spPr>
        <a:xfrm>
          <a:off x="0" y="2790919"/>
          <a:ext cx="5544616" cy="804960"/>
        </a:xfrm>
        <a:prstGeom prst="roundRect">
          <a:avLst/>
        </a:prstGeom>
        <a:gradFill rotWithShape="0">
          <a:gsLst>
            <a:gs pos="0">
              <a:srgbClr val="C0504D">
                <a:hueOff val="4681519"/>
                <a:satOff val="-5839"/>
                <a:lumOff val="1373"/>
                <a:alphaOff val="0"/>
                <a:tint val="50000"/>
                <a:satMod val="300000"/>
              </a:srgbClr>
            </a:gs>
            <a:gs pos="35000">
              <a:srgbClr val="C0504D">
                <a:hueOff val="4681519"/>
                <a:satOff val="-5839"/>
                <a:lumOff val="1373"/>
                <a:alphaOff val="0"/>
                <a:tint val="37000"/>
                <a:satMod val="300000"/>
              </a:srgbClr>
            </a:gs>
            <a:gs pos="100000">
              <a:srgbClr val="C0504D">
                <a:hueOff val="4681519"/>
                <a:satOff val="-5839"/>
                <a:lumOff val="1373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latinLnBrk="1">
            <a:buNone/>
          </a:pPr>
          <a:r>
            <a:rPr lang="en-US" altLang="ko-KR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4) </a:t>
          </a:r>
          <a:r>
            <a:rPr lang="ko-KR" altLang="en-US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회사 정보 보호</a:t>
          </a:r>
        </a:p>
      </dgm:t>
    </dgm:pt>
    <dgm:pt modelId="{098602B1-2C7A-4938-9020-E3F9F88FAFCF}" type="parTrans" cxnId="{2420BD6E-6CC3-49DA-B035-3FBBE1535A31}">
      <dgm:prSet/>
      <dgm:spPr/>
      <dgm:t>
        <a:bodyPr/>
        <a:lstStyle/>
        <a:p>
          <a:pPr latinLnBrk="1"/>
          <a:endParaRPr lang="ko-KR" altLang="en-US" sz="1400"/>
        </a:p>
      </dgm:t>
    </dgm:pt>
    <dgm:pt modelId="{EE73A89A-4953-4734-8630-11B8299938E2}" type="sibTrans" cxnId="{2420BD6E-6CC3-49DA-B035-3FBBE1535A31}">
      <dgm:prSet/>
      <dgm:spPr/>
      <dgm:t>
        <a:bodyPr/>
        <a:lstStyle/>
        <a:p>
          <a:pPr latinLnBrk="1"/>
          <a:endParaRPr lang="ko-KR" altLang="en-US" sz="1400"/>
        </a:p>
      </dgm:t>
    </dgm:pt>
    <dgm:pt modelId="{F504D84D-C152-488C-86EE-1AA5B2282884}" type="pres">
      <dgm:prSet presAssocID="{752B457E-C503-4CAC-BE0C-D4F130A02B2D}" presName="linear" presStyleCnt="0">
        <dgm:presLayoutVars>
          <dgm:animLvl val="lvl"/>
          <dgm:resizeHandles val="exact"/>
        </dgm:presLayoutVars>
      </dgm:prSet>
      <dgm:spPr/>
    </dgm:pt>
    <dgm:pt modelId="{D87E1C9B-A693-46EA-BD8C-E02C0A122EC8}" type="pres">
      <dgm:prSet presAssocID="{EA7A4C80-041A-4E70-BC34-C01550964314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0C826F25-A013-4C4C-AF23-D6B236325F3A}" type="pres">
      <dgm:prSet presAssocID="{611A2FBB-268D-4334-B1D0-79E2953E01C0}" presName="spacer" presStyleCnt="0"/>
      <dgm:spPr/>
    </dgm:pt>
    <dgm:pt modelId="{A8ADC0B2-482C-4D82-86D9-A210B53F9332}" type="pres">
      <dgm:prSet presAssocID="{EDFCDDFF-03EC-400C-AC42-E51726965BFD}" presName="parentText" presStyleLbl="node1" presStyleIdx="1" presStyleCnt="4" custLinFactNeighborY="-23765">
        <dgm:presLayoutVars>
          <dgm:chMax val="0"/>
          <dgm:bulletEnabled val="1"/>
        </dgm:presLayoutVars>
      </dgm:prSet>
      <dgm:spPr/>
    </dgm:pt>
    <dgm:pt modelId="{F32043C7-3D59-4E1B-AE6E-599C4D7459E2}" type="pres">
      <dgm:prSet presAssocID="{579960D4-C5FA-4DC6-96E9-82A5CF845570}" presName="spacer" presStyleCnt="0"/>
      <dgm:spPr/>
    </dgm:pt>
    <dgm:pt modelId="{8E402459-E9EC-4F76-BA3D-C0124CE12E42}" type="pres">
      <dgm:prSet presAssocID="{2E7516BF-1F92-4ED8-B66A-F14316DCA585}" presName="parentText" presStyleLbl="node1" presStyleIdx="2" presStyleCnt="4" custLinFactNeighborX="-1370">
        <dgm:presLayoutVars>
          <dgm:chMax val="0"/>
          <dgm:bulletEnabled val="1"/>
        </dgm:presLayoutVars>
      </dgm:prSet>
      <dgm:spPr/>
    </dgm:pt>
    <dgm:pt modelId="{5A07CFA6-0112-4BCF-8476-7B141512D361}" type="pres">
      <dgm:prSet presAssocID="{11C2C14E-4EC2-4855-BEAC-2B6EC116D3D1}" presName="spacer" presStyleCnt="0"/>
      <dgm:spPr/>
    </dgm:pt>
    <dgm:pt modelId="{B4B552C3-A5ED-42EC-90B5-65084244C539}" type="pres">
      <dgm:prSet presAssocID="{87205382-724F-4D77-965F-2C00355982FF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9C140440-A37D-4832-8965-5227D0DE9BDC}" type="presOf" srcId="{EA7A4C80-041A-4E70-BC34-C01550964314}" destId="{D87E1C9B-A693-46EA-BD8C-E02C0A122EC8}" srcOrd="0" destOrd="0" presId="urn:microsoft.com/office/officeart/2005/8/layout/vList2"/>
    <dgm:cxn modelId="{2420BD6E-6CC3-49DA-B035-3FBBE1535A31}" srcId="{752B457E-C503-4CAC-BE0C-D4F130A02B2D}" destId="{87205382-724F-4D77-965F-2C00355982FF}" srcOrd="3" destOrd="0" parTransId="{098602B1-2C7A-4938-9020-E3F9F88FAFCF}" sibTransId="{EE73A89A-4953-4734-8630-11B8299938E2}"/>
    <dgm:cxn modelId="{18FDCC6F-8077-40D2-B9DA-A382D5CD8885}" srcId="{752B457E-C503-4CAC-BE0C-D4F130A02B2D}" destId="{2E7516BF-1F92-4ED8-B66A-F14316DCA585}" srcOrd="2" destOrd="0" parTransId="{30774F3D-DEF5-47AD-8C46-74E10BE08229}" sibTransId="{11C2C14E-4EC2-4855-BEAC-2B6EC116D3D1}"/>
    <dgm:cxn modelId="{96185D8A-D6C6-4756-BFF3-5F1569CA7A37}" srcId="{752B457E-C503-4CAC-BE0C-D4F130A02B2D}" destId="{EA7A4C80-041A-4E70-BC34-C01550964314}" srcOrd="0" destOrd="0" parTransId="{10F888DB-7BCB-428F-854F-8F10F52C73D9}" sibTransId="{611A2FBB-268D-4334-B1D0-79E2953E01C0}"/>
    <dgm:cxn modelId="{1C07E4AA-BA4F-4914-A045-3E3BF5640FB2}" srcId="{752B457E-C503-4CAC-BE0C-D4F130A02B2D}" destId="{EDFCDDFF-03EC-400C-AC42-E51726965BFD}" srcOrd="1" destOrd="0" parTransId="{555F4FE3-B10E-45A7-ADFC-AC68942161A9}" sibTransId="{579960D4-C5FA-4DC6-96E9-82A5CF845570}"/>
    <dgm:cxn modelId="{F598F1B0-6481-4396-AFA8-9A7EE475E0F8}" type="presOf" srcId="{87205382-724F-4D77-965F-2C00355982FF}" destId="{B4B552C3-A5ED-42EC-90B5-65084244C539}" srcOrd="0" destOrd="0" presId="urn:microsoft.com/office/officeart/2005/8/layout/vList2"/>
    <dgm:cxn modelId="{27A574B4-F5C3-49BB-BD75-085956266929}" type="presOf" srcId="{EDFCDDFF-03EC-400C-AC42-E51726965BFD}" destId="{A8ADC0B2-482C-4D82-86D9-A210B53F9332}" srcOrd="0" destOrd="0" presId="urn:microsoft.com/office/officeart/2005/8/layout/vList2"/>
    <dgm:cxn modelId="{1C6416B9-83B3-4DF2-9E4F-668D4371BB4B}" type="presOf" srcId="{752B457E-C503-4CAC-BE0C-D4F130A02B2D}" destId="{F504D84D-C152-488C-86EE-1AA5B2282884}" srcOrd="0" destOrd="0" presId="urn:microsoft.com/office/officeart/2005/8/layout/vList2"/>
    <dgm:cxn modelId="{890378C0-B6BD-40E6-9571-51C0F5162B65}" type="presOf" srcId="{2E7516BF-1F92-4ED8-B66A-F14316DCA585}" destId="{8E402459-E9EC-4F76-BA3D-C0124CE12E42}" srcOrd="0" destOrd="0" presId="urn:microsoft.com/office/officeart/2005/8/layout/vList2"/>
    <dgm:cxn modelId="{57C04B82-DE48-4075-869C-5B7CE04CAB98}" type="presParOf" srcId="{F504D84D-C152-488C-86EE-1AA5B2282884}" destId="{D87E1C9B-A693-46EA-BD8C-E02C0A122EC8}" srcOrd="0" destOrd="0" presId="urn:microsoft.com/office/officeart/2005/8/layout/vList2"/>
    <dgm:cxn modelId="{18139B60-5C16-4DB4-B1BE-91F721F6F07F}" type="presParOf" srcId="{F504D84D-C152-488C-86EE-1AA5B2282884}" destId="{0C826F25-A013-4C4C-AF23-D6B236325F3A}" srcOrd="1" destOrd="0" presId="urn:microsoft.com/office/officeart/2005/8/layout/vList2"/>
    <dgm:cxn modelId="{28512D49-0125-40C8-B6B2-8EE1F1D6B228}" type="presParOf" srcId="{F504D84D-C152-488C-86EE-1AA5B2282884}" destId="{A8ADC0B2-482C-4D82-86D9-A210B53F9332}" srcOrd="2" destOrd="0" presId="urn:microsoft.com/office/officeart/2005/8/layout/vList2"/>
    <dgm:cxn modelId="{A840150C-E008-4349-98EC-9887EFEE54F3}" type="presParOf" srcId="{F504D84D-C152-488C-86EE-1AA5B2282884}" destId="{F32043C7-3D59-4E1B-AE6E-599C4D7459E2}" srcOrd="3" destOrd="0" presId="urn:microsoft.com/office/officeart/2005/8/layout/vList2"/>
    <dgm:cxn modelId="{EAB6813B-D8F7-48B6-92AD-4B54AC7182D6}" type="presParOf" srcId="{F504D84D-C152-488C-86EE-1AA5B2282884}" destId="{8E402459-E9EC-4F76-BA3D-C0124CE12E42}" srcOrd="4" destOrd="0" presId="urn:microsoft.com/office/officeart/2005/8/layout/vList2"/>
    <dgm:cxn modelId="{7F2CBC48-B805-46EF-ADC4-2D456D9615E0}" type="presParOf" srcId="{F504D84D-C152-488C-86EE-1AA5B2282884}" destId="{5A07CFA6-0112-4BCF-8476-7B141512D361}" srcOrd="5" destOrd="0" presId="urn:microsoft.com/office/officeart/2005/8/layout/vList2"/>
    <dgm:cxn modelId="{8185D2E7-DF43-40FB-8E2E-88DA31C60A26}" type="presParOf" srcId="{F504D84D-C152-488C-86EE-1AA5B2282884}" destId="{B4B552C3-A5ED-42EC-90B5-65084244C53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F416EE7-267F-4AF4-BE56-B4AF2E07E21C}" type="doc">
      <dgm:prSet loTypeId="urn:microsoft.com/office/officeart/2005/8/layout/b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63C1C56E-8FB2-44BE-8E4C-39A3C9F25364}">
      <dgm:prSet phldrT="[텍스트]"/>
      <dgm:spPr>
        <a:xfrm>
          <a:off x="144018" y="974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latinLnBrk="1">
            <a:buNone/>
          </a:pPr>
          <a:r>
            <a:rPr lang="en-US" altLang="ko-KR" dirty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rPr>
            <a:t>1. </a:t>
          </a:r>
          <a:r>
            <a:rPr lang="ko-KR" altLang="en-US" dirty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rPr>
            <a:t>내 행동이 과연 </a:t>
          </a:r>
          <a:r>
            <a:rPr lang="ko-KR" altLang="en-US" b="1" u="sng" dirty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rPr>
            <a:t>합법적</a:t>
          </a:r>
          <a:r>
            <a:rPr lang="ko-KR" altLang="en-US" b="1" dirty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rPr>
            <a:t>인가</a:t>
          </a:r>
          <a:r>
            <a:rPr lang="en-US" altLang="ko-KR" b="1" dirty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rPr>
            <a:t>?</a:t>
          </a:r>
          <a:endParaRPr lang="ko-KR" altLang="en-US" b="1" dirty="0">
            <a:solidFill>
              <a:sysClr val="windowText" lastClr="000000"/>
            </a:solidFill>
            <a:latin typeface="맑은 고딕" panose="020B0503020000020004" pitchFamily="50" charset="-127"/>
            <a:ea typeface="맑은 고딕" panose="020B0503020000020004" pitchFamily="50" charset="-127"/>
            <a:cs typeface="+mn-cs"/>
          </a:endParaRPr>
        </a:p>
      </dgm:t>
    </dgm:pt>
    <dgm:pt modelId="{BE4FDBAE-D77A-4C8B-A20E-9FF9904358E7}" type="parTrans" cxnId="{7D8F4635-35A7-4850-9C9C-46AD56DF2D2D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2661EDD8-02C6-42E9-9980-32C4E50EC2DD}" type="sibTrans" cxnId="{7D8F4635-35A7-4850-9C9C-46AD56DF2D2D}">
      <dgm:prSet/>
      <dgm:spPr>
        <a:xfrm rot="5400000">
          <a:off x="-192215" y="940194"/>
          <a:ext cx="1468179" cy="177173"/>
        </a:xfrm>
        <a:prstGeom prst="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4AB88BE2-BA8F-4E6D-8551-6B7FEBAC79A7}">
      <dgm:prSet phldrT="[텍스트]"/>
      <dgm:spPr>
        <a:xfrm>
          <a:off x="144018" y="1477424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1419125"/>
            <a:satOff val="5687"/>
            <a:lumOff val="1233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latinLnBrk="1">
            <a:buNone/>
          </a:pPr>
          <a:r>
            <a:rPr lang="en-US" altLang="ko-KR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2. </a:t>
          </a:r>
          <a:r>
            <a:rPr lang="ko-KR" altLang="en-US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내가 과연 공명 정대하고 </a:t>
          </a:r>
          <a:r>
            <a:rPr lang="ko-KR" altLang="en-US" b="1" u="sng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정직한 일</a:t>
          </a:r>
          <a:r>
            <a:rPr lang="ko-KR" altLang="en-US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을 하고 있는 </a:t>
          </a:r>
          <a:r>
            <a:rPr lang="ko-KR" altLang="en-US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것인가</a:t>
          </a:r>
          <a:r>
            <a:rPr lang="en-US" altLang="ko-KR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b="1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gm:t>
    </dgm:pt>
    <dgm:pt modelId="{A706671E-7D0B-43F4-95B5-0B7AFDEAC2A2}" type="parTrans" cxnId="{D26358F4-5FCD-4904-A538-4B3D2381FA16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86764777-8C3F-4233-BBD5-DE984E33057C}" type="sibTrans" cxnId="{D26358F4-5FCD-4904-A538-4B3D2381FA16}">
      <dgm:prSet/>
      <dgm:spPr>
        <a:xfrm rot="5400000">
          <a:off x="-192215" y="2416644"/>
          <a:ext cx="1468179" cy="177173"/>
        </a:xfrm>
        <a:prstGeom prst="rect">
          <a:avLst/>
        </a:prstGeom>
        <a:solidFill>
          <a:srgbClr val="4BACC6">
            <a:hueOff val="-1655646"/>
            <a:satOff val="6635"/>
            <a:lumOff val="1438"/>
            <a:alphaOff val="0"/>
          </a:srgbClr>
        </a:solidFill>
        <a:ln>
          <a:noFill/>
        </a:ln>
        <a:effectLst/>
      </dgm:spPr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6599AE73-FDC3-4E02-85BF-05E19ED4482F}">
      <dgm:prSet phldrT="[텍스트]"/>
      <dgm:spPr>
        <a:xfrm>
          <a:off x="144018" y="2953873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2838251"/>
            <a:satOff val="11375"/>
            <a:lumOff val="2465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latinLnBrk="1">
            <a:buNone/>
          </a:pPr>
          <a:r>
            <a:rPr lang="en-US" altLang="ko-KR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3. </a:t>
          </a:r>
          <a:r>
            <a:rPr lang="ko-KR" altLang="en-US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내 행동이 시간이 지나도 </a:t>
          </a:r>
          <a:r>
            <a:rPr lang="ko-KR" altLang="en-US" b="1" u="sng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과연 옳은 것</a:t>
          </a:r>
          <a:r>
            <a:rPr lang="ko-KR" altLang="en-US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으로 </a:t>
          </a:r>
          <a:r>
            <a:rPr lang="ko-KR" altLang="en-US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여겨질 </a:t>
          </a:r>
          <a:r>
            <a:rPr lang="ko-KR" altLang="en-US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것인가</a:t>
          </a:r>
          <a:r>
            <a:rPr lang="en-US" altLang="ko-KR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b="1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gm:t>
    </dgm:pt>
    <dgm:pt modelId="{6F3DBC5B-9374-4CA4-B89A-675FB951DC97}" type="parTrans" cxnId="{064BA4FC-AB20-46DB-B32E-4447A5267A5B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127DFCE3-1FAC-4BAF-AF7D-8FB5CFCAD9AE}" type="sibTrans" cxnId="{064BA4FC-AB20-46DB-B32E-4447A5267A5B}">
      <dgm:prSet/>
      <dgm:spPr>
        <a:xfrm>
          <a:off x="546009" y="3154869"/>
          <a:ext cx="2609966" cy="177173"/>
        </a:xfrm>
        <a:prstGeom prst="rect">
          <a:avLst/>
        </a:prstGeom>
        <a:solidFill>
          <a:srgbClr val="4BACC6">
            <a:hueOff val="-3311292"/>
            <a:satOff val="13270"/>
            <a:lumOff val="2876"/>
            <a:alphaOff val="0"/>
          </a:srgbClr>
        </a:solidFill>
        <a:ln>
          <a:noFill/>
        </a:ln>
        <a:effectLst/>
      </dgm:spPr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9DECCEC2-5A97-437D-83E8-9DD8D0104AB9}">
      <dgm:prSet phldrT="[텍스트]"/>
      <dgm:spPr>
        <a:xfrm>
          <a:off x="2762256" y="2953873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4257376"/>
            <a:satOff val="17062"/>
            <a:lumOff val="3698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latinLnBrk="1">
            <a:buNone/>
          </a:pPr>
          <a:r>
            <a:rPr lang="en-US" altLang="ko-KR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6. </a:t>
          </a:r>
          <a:r>
            <a:rPr lang="ko-KR" altLang="en-US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나중에 </a:t>
          </a:r>
          <a:r>
            <a:rPr lang="ko-KR" altLang="en-US" b="1" u="sng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스스로</a:t>
          </a:r>
          <a:r>
            <a:rPr lang="ko-KR" altLang="en-US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에 대해 </a:t>
          </a:r>
          <a:r>
            <a:rPr lang="ko-KR" altLang="en-US" b="1" u="sng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나는 어떻게</a:t>
          </a:r>
          <a:r>
            <a:rPr lang="ko-KR" altLang="en-US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느낄 </a:t>
          </a:r>
          <a:r>
            <a:rPr lang="ko-KR" altLang="en-US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것인가</a:t>
          </a:r>
          <a:r>
            <a:rPr lang="en-US" altLang="ko-KR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b="1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gm:t>
    </dgm:pt>
    <dgm:pt modelId="{279370E0-2904-4F08-94BB-2E1DFD998ABB}" type="parTrans" cxnId="{35E0CDC3-4A4E-4EBE-8A30-DB5463A418B4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B248E829-21A3-4A9B-8FCA-530062056D02}" type="sibTrans" cxnId="{35E0CDC3-4A4E-4EBE-8A30-DB5463A418B4}">
      <dgm:prSet/>
      <dgm:spPr>
        <a:xfrm rot="16200000">
          <a:off x="2426021" y="2416644"/>
          <a:ext cx="1468179" cy="177173"/>
        </a:xfrm>
        <a:prstGeom prst="rect">
          <a:avLst/>
        </a:prstGeom>
        <a:solidFill>
          <a:srgbClr val="4BACC6">
            <a:hueOff val="-4966938"/>
            <a:satOff val="19906"/>
            <a:lumOff val="4314"/>
            <a:alphaOff val="0"/>
          </a:srgbClr>
        </a:solidFill>
        <a:ln>
          <a:noFill/>
        </a:ln>
        <a:effectLst/>
      </dgm:spPr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3C874707-BA3E-4BB1-81D4-B4D697BC6BA4}">
      <dgm:prSet phldrT="[텍스트]"/>
      <dgm:spPr>
        <a:xfrm>
          <a:off x="2762256" y="1477424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5676501"/>
            <a:satOff val="22749"/>
            <a:lumOff val="493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latinLnBrk="1">
            <a:buNone/>
          </a:pPr>
          <a:r>
            <a:rPr lang="en-US" altLang="ko-KR" b="0" u="none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5. </a:t>
          </a:r>
          <a:r>
            <a:rPr lang="ko-KR" altLang="en-US" b="1" u="sng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신문에</a:t>
          </a:r>
          <a:r>
            <a:rPr lang="ko-KR" altLang="en-US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실린다면 이것이 </a:t>
          </a:r>
          <a:r>
            <a:rPr lang="ko-KR" altLang="en-US" b="1" u="sng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어떻게</a:t>
          </a:r>
          <a:r>
            <a:rPr lang="ko-KR" altLang="en-US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보일까</a:t>
          </a:r>
          <a:r>
            <a:rPr lang="en-US" altLang="ko-KR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b="1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gm:t>
    </dgm:pt>
    <dgm:pt modelId="{243D6B19-0157-448A-9062-6558509CAFB1}" type="parTrans" cxnId="{89A10DBC-C246-48A3-9D2C-3A9A601FEFE9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4E8CB1CE-ED57-42FD-BBBE-7D3C8D1D053D}" type="sibTrans" cxnId="{89A10DBC-C246-48A3-9D2C-3A9A601FEFE9}">
      <dgm:prSet/>
      <dgm:spPr>
        <a:xfrm rot="16200000">
          <a:off x="2426021" y="940194"/>
          <a:ext cx="1468179" cy="177173"/>
        </a:xfrm>
        <a:prstGeom prst="rect">
          <a:avLst/>
        </a:prstGeom>
        <a:solidFill>
          <a:srgbClr val="4BACC6">
            <a:hueOff val="-6622584"/>
            <a:satOff val="26541"/>
            <a:lumOff val="5752"/>
            <a:alphaOff val="0"/>
          </a:srgbClr>
        </a:solidFill>
        <a:ln>
          <a:noFill/>
        </a:ln>
        <a:effectLst/>
      </dgm:spPr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F1571B57-75E4-4CC0-9B4C-AE99C986F307}">
      <dgm:prSet phldrT="[텍스트]"/>
      <dgm:spPr>
        <a:xfrm>
          <a:off x="2762256" y="974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7095626"/>
            <a:satOff val="28436"/>
            <a:lumOff val="6163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latinLnBrk="1">
            <a:buNone/>
          </a:pPr>
          <a:r>
            <a:rPr lang="en-US" altLang="ko-KR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4. </a:t>
          </a:r>
          <a:r>
            <a:rPr lang="ko-KR" altLang="en-US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나는 오늘 밤 </a:t>
          </a:r>
          <a:r>
            <a:rPr lang="ko-KR" altLang="en-US" b="1" u="sng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잠을 푹 잘 수</a:t>
          </a:r>
          <a:r>
            <a:rPr lang="ko-KR" altLang="en-US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있을까</a:t>
          </a:r>
          <a:r>
            <a:rPr lang="en-US" altLang="ko-KR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b="1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gm:t>
    </dgm:pt>
    <dgm:pt modelId="{D31C6A4A-FF6C-4B4F-8C35-29E2A18AD332}" type="parTrans" cxnId="{D11BA431-C46D-465A-B0CC-19ADEB219C6F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6DA156DC-0D49-4B0C-B5B3-DDF26ED1435D}" type="sibTrans" cxnId="{D11BA431-C46D-465A-B0CC-19ADEB219C6F}">
      <dgm:prSet/>
      <dgm:spPr>
        <a:xfrm>
          <a:off x="3164246" y="201969"/>
          <a:ext cx="3147886" cy="177173"/>
        </a:xfrm>
        <a:prstGeom prst="rect">
          <a:avLst/>
        </a:prstGeom>
        <a:solidFill>
          <a:srgbClr val="4BACC6">
            <a:hueOff val="-8278230"/>
            <a:satOff val="33176"/>
            <a:lumOff val="7190"/>
            <a:alphaOff val="0"/>
          </a:srgbClr>
        </a:solidFill>
        <a:ln>
          <a:noFill/>
        </a:ln>
        <a:effectLst/>
      </dgm:spPr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5F34CA55-3DB1-4340-8549-B7EAF409BA88}">
      <dgm:prSet phldrT="[텍스트]"/>
      <dgm:spPr>
        <a:xfrm>
          <a:off x="5918413" y="974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8514751"/>
            <a:satOff val="34124"/>
            <a:lumOff val="7395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latinLnBrk="1">
            <a:buNone/>
          </a:pPr>
          <a:r>
            <a:rPr lang="en-US" altLang="ko-KR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7. </a:t>
          </a:r>
          <a:r>
            <a:rPr lang="ko-KR" altLang="en-US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내 아이들에게 </a:t>
          </a:r>
          <a:r>
            <a:rPr lang="ko-KR" altLang="en-US" b="1" u="sng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무엇이라고</a:t>
          </a:r>
          <a:r>
            <a:rPr lang="ko-KR" altLang="en-US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말할 </a:t>
          </a:r>
          <a:r>
            <a:rPr lang="ko-KR" altLang="en-US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것인가</a:t>
          </a:r>
          <a:r>
            <a:rPr lang="en-US" altLang="ko-KR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b="1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gm:t>
    </dgm:pt>
    <dgm:pt modelId="{6E443B39-3357-446B-A2D5-ABE705C2FEE1}" type="parTrans" cxnId="{CFDCF55F-DE34-42BF-A372-B7F44C3A168B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922ACE0D-336D-4A53-B950-E3180CFF2BE5}" type="sibTrans" cxnId="{CFDCF55F-DE34-42BF-A372-B7F44C3A168B}">
      <dgm:prSet/>
      <dgm:spPr>
        <a:xfrm rot="5400000">
          <a:off x="5379679" y="1142693"/>
          <a:ext cx="1873177" cy="177173"/>
        </a:xfrm>
        <a:prstGeom prst="rect">
          <a:avLst/>
        </a:prstGeom>
        <a:solidFill>
          <a:srgbClr val="4BACC6">
            <a:hueOff val="-9933876"/>
            <a:satOff val="39811"/>
            <a:lumOff val="8628"/>
            <a:alphaOff val="0"/>
          </a:srgbClr>
        </a:solidFill>
        <a:ln>
          <a:noFill/>
        </a:ln>
        <a:effectLst/>
      </dgm:spPr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96EF82ED-51C0-4E05-AB87-FB4FD078E7A3}">
      <dgm:prSet phldrT="[텍스트]" custT="1"/>
      <dgm:spPr>
        <a:xfrm>
          <a:off x="5380493" y="1477424"/>
          <a:ext cx="3044439" cy="1996868"/>
        </a:xfrm>
        <a:prstGeom prst="roundRect">
          <a:avLst>
            <a:gd name="adj" fmla="val 10000"/>
          </a:avLst>
        </a:prstGeom>
        <a:solidFill>
          <a:srgbClr val="4BACC6">
            <a:hueOff val="-9933876"/>
            <a:satOff val="39811"/>
            <a:lumOff val="8628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latinLnBrk="1">
            <a:buNone/>
          </a:pPr>
          <a:r>
            <a:rPr lang="ko-KR" altLang="en-US" sz="2000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그래도</a:t>
          </a:r>
          <a:r>
            <a:rPr lang="ko-KR" altLang="en-US" sz="15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확신이 서지 않으면</a:t>
          </a:r>
          <a:r>
            <a:rPr lang="en-US" altLang="ko-KR" sz="15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, </a:t>
          </a:r>
          <a:r>
            <a:rPr lang="ko-KR" altLang="en-US" sz="1500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옳은 일을 하고 있다는 확신이 설 때까지 계속 자문하십시오</a:t>
          </a:r>
          <a:r>
            <a:rPr lang="en-US" altLang="ko-KR" sz="1500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!</a:t>
          </a:r>
          <a:endParaRPr lang="ko-KR" altLang="en-US" sz="1500" b="1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gm:t>
    </dgm:pt>
    <dgm:pt modelId="{ECE0426A-8982-426A-B67A-17F8BF7323AD}" type="parTrans" cxnId="{B636BB4A-923E-40F4-AFFC-CED11ADE4EC4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122B0566-B1CD-464B-8B34-98DFE993D2BB}" type="sibTrans" cxnId="{B636BB4A-923E-40F4-AFFC-CED11ADE4EC4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8FECA92A-AF4A-4240-AA84-62E3DBFC1033}" type="pres">
      <dgm:prSet presAssocID="{1F416EE7-267F-4AF4-BE56-B4AF2E07E21C}" presName="Name0" presStyleCnt="0">
        <dgm:presLayoutVars>
          <dgm:dir/>
          <dgm:resizeHandles/>
        </dgm:presLayoutVars>
      </dgm:prSet>
      <dgm:spPr/>
    </dgm:pt>
    <dgm:pt modelId="{B46413E5-E745-49AF-83FC-CEDFF9851652}" type="pres">
      <dgm:prSet presAssocID="{63C1C56E-8FB2-44BE-8E4C-39A3C9F25364}" presName="compNode" presStyleCnt="0"/>
      <dgm:spPr/>
    </dgm:pt>
    <dgm:pt modelId="{32C12C4A-6D73-4D0C-ACE6-BA0B769C6AE5}" type="pres">
      <dgm:prSet presAssocID="{63C1C56E-8FB2-44BE-8E4C-39A3C9F25364}" presName="dummyConnPt" presStyleCnt="0"/>
      <dgm:spPr/>
    </dgm:pt>
    <dgm:pt modelId="{C36FAE85-1C72-4E02-B0BF-2D459D95FAFA}" type="pres">
      <dgm:prSet presAssocID="{63C1C56E-8FB2-44BE-8E4C-39A3C9F25364}" presName="node" presStyleLbl="node1" presStyleIdx="0" presStyleCnt="8">
        <dgm:presLayoutVars>
          <dgm:bulletEnabled val="1"/>
        </dgm:presLayoutVars>
      </dgm:prSet>
      <dgm:spPr/>
    </dgm:pt>
    <dgm:pt modelId="{52CDFD29-14CC-41AA-B11E-C738C72467E1}" type="pres">
      <dgm:prSet presAssocID="{2661EDD8-02C6-42E9-9980-32C4E50EC2DD}" presName="sibTrans" presStyleLbl="bgSibTrans2D1" presStyleIdx="0" presStyleCnt="7"/>
      <dgm:spPr/>
    </dgm:pt>
    <dgm:pt modelId="{8208A13B-D6BE-4A67-B3F8-6D639AE314E3}" type="pres">
      <dgm:prSet presAssocID="{4AB88BE2-BA8F-4E6D-8551-6B7FEBAC79A7}" presName="compNode" presStyleCnt="0"/>
      <dgm:spPr/>
    </dgm:pt>
    <dgm:pt modelId="{545A7710-B25A-4A85-A1E3-FC70DB78E94E}" type="pres">
      <dgm:prSet presAssocID="{4AB88BE2-BA8F-4E6D-8551-6B7FEBAC79A7}" presName="dummyConnPt" presStyleCnt="0"/>
      <dgm:spPr/>
    </dgm:pt>
    <dgm:pt modelId="{8894103A-45B1-42B8-A94B-3640DBF10753}" type="pres">
      <dgm:prSet presAssocID="{4AB88BE2-BA8F-4E6D-8551-6B7FEBAC79A7}" presName="node" presStyleLbl="node1" presStyleIdx="1" presStyleCnt="8">
        <dgm:presLayoutVars>
          <dgm:bulletEnabled val="1"/>
        </dgm:presLayoutVars>
      </dgm:prSet>
      <dgm:spPr/>
    </dgm:pt>
    <dgm:pt modelId="{E29954FF-2955-4B84-A6E0-F06B2AC68FC8}" type="pres">
      <dgm:prSet presAssocID="{86764777-8C3F-4233-BBD5-DE984E33057C}" presName="sibTrans" presStyleLbl="bgSibTrans2D1" presStyleIdx="1" presStyleCnt="7"/>
      <dgm:spPr/>
    </dgm:pt>
    <dgm:pt modelId="{837BA17F-4D2C-478E-B7EF-080878A42518}" type="pres">
      <dgm:prSet presAssocID="{6599AE73-FDC3-4E02-85BF-05E19ED4482F}" presName="compNode" presStyleCnt="0"/>
      <dgm:spPr/>
    </dgm:pt>
    <dgm:pt modelId="{0D86E1AC-0C60-4663-9857-46DA414BA650}" type="pres">
      <dgm:prSet presAssocID="{6599AE73-FDC3-4E02-85BF-05E19ED4482F}" presName="dummyConnPt" presStyleCnt="0"/>
      <dgm:spPr/>
    </dgm:pt>
    <dgm:pt modelId="{9969AD08-F41B-44A9-8710-4A4503D1E92A}" type="pres">
      <dgm:prSet presAssocID="{6599AE73-FDC3-4E02-85BF-05E19ED4482F}" presName="node" presStyleLbl="node1" presStyleIdx="2" presStyleCnt="8">
        <dgm:presLayoutVars>
          <dgm:bulletEnabled val="1"/>
        </dgm:presLayoutVars>
      </dgm:prSet>
      <dgm:spPr/>
    </dgm:pt>
    <dgm:pt modelId="{43EDF4CA-F462-479D-8448-263EE5CD21A0}" type="pres">
      <dgm:prSet presAssocID="{127DFCE3-1FAC-4BAF-AF7D-8FB5CFCAD9AE}" presName="sibTrans" presStyleLbl="bgSibTrans2D1" presStyleIdx="2" presStyleCnt="7"/>
      <dgm:spPr/>
    </dgm:pt>
    <dgm:pt modelId="{987591D7-48D6-440C-923C-51FC862DA2F4}" type="pres">
      <dgm:prSet presAssocID="{9DECCEC2-5A97-437D-83E8-9DD8D0104AB9}" presName="compNode" presStyleCnt="0"/>
      <dgm:spPr/>
    </dgm:pt>
    <dgm:pt modelId="{C388133A-83DC-4E2A-9B7D-51C3F9CD527E}" type="pres">
      <dgm:prSet presAssocID="{9DECCEC2-5A97-437D-83E8-9DD8D0104AB9}" presName="dummyConnPt" presStyleCnt="0"/>
      <dgm:spPr/>
    </dgm:pt>
    <dgm:pt modelId="{01DE2D03-7615-417F-916C-877598424964}" type="pres">
      <dgm:prSet presAssocID="{9DECCEC2-5A97-437D-83E8-9DD8D0104AB9}" presName="node" presStyleLbl="node1" presStyleIdx="3" presStyleCnt="8">
        <dgm:presLayoutVars>
          <dgm:bulletEnabled val="1"/>
        </dgm:presLayoutVars>
      </dgm:prSet>
      <dgm:spPr/>
    </dgm:pt>
    <dgm:pt modelId="{2CF799C2-E48D-458A-BEAD-12E9F61951E5}" type="pres">
      <dgm:prSet presAssocID="{B248E829-21A3-4A9B-8FCA-530062056D02}" presName="sibTrans" presStyleLbl="bgSibTrans2D1" presStyleIdx="3" presStyleCnt="7"/>
      <dgm:spPr/>
    </dgm:pt>
    <dgm:pt modelId="{7B020F30-2010-4DBE-8601-4B66AA1FC9F2}" type="pres">
      <dgm:prSet presAssocID="{3C874707-BA3E-4BB1-81D4-B4D697BC6BA4}" presName="compNode" presStyleCnt="0"/>
      <dgm:spPr/>
    </dgm:pt>
    <dgm:pt modelId="{D5647063-0680-42AF-B031-EAE6AFD0E101}" type="pres">
      <dgm:prSet presAssocID="{3C874707-BA3E-4BB1-81D4-B4D697BC6BA4}" presName="dummyConnPt" presStyleCnt="0"/>
      <dgm:spPr/>
    </dgm:pt>
    <dgm:pt modelId="{1678A01D-E2DE-4CB3-A47E-EB761735B14D}" type="pres">
      <dgm:prSet presAssocID="{3C874707-BA3E-4BB1-81D4-B4D697BC6BA4}" presName="node" presStyleLbl="node1" presStyleIdx="4" presStyleCnt="8">
        <dgm:presLayoutVars>
          <dgm:bulletEnabled val="1"/>
        </dgm:presLayoutVars>
      </dgm:prSet>
      <dgm:spPr/>
    </dgm:pt>
    <dgm:pt modelId="{F12E8155-C829-4E40-9B3A-EE446B277144}" type="pres">
      <dgm:prSet presAssocID="{4E8CB1CE-ED57-42FD-BBBE-7D3C8D1D053D}" presName="sibTrans" presStyleLbl="bgSibTrans2D1" presStyleIdx="4" presStyleCnt="7"/>
      <dgm:spPr/>
    </dgm:pt>
    <dgm:pt modelId="{081ADF8C-4F48-48AE-847C-C13454B412C6}" type="pres">
      <dgm:prSet presAssocID="{F1571B57-75E4-4CC0-9B4C-AE99C986F307}" presName="compNode" presStyleCnt="0"/>
      <dgm:spPr/>
    </dgm:pt>
    <dgm:pt modelId="{2A70CAC4-AF7E-408C-97A6-DE888C5E4B64}" type="pres">
      <dgm:prSet presAssocID="{F1571B57-75E4-4CC0-9B4C-AE99C986F307}" presName="dummyConnPt" presStyleCnt="0"/>
      <dgm:spPr/>
    </dgm:pt>
    <dgm:pt modelId="{FA428349-1B37-4A01-8871-37C7EA487947}" type="pres">
      <dgm:prSet presAssocID="{F1571B57-75E4-4CC0-9B4C-AE99C986F307}" presName="node" presStyleLbl="node1" presStyleIdx="5" presStyleCnt="8">
        <dgm:presLayoutVars>
          <dgm:bulletEnabled val="1"/>
        </dgm:presLayoutVars>
      </dgm:prSet>
      <dgm:spPr/>
    </dgm:pt>
    <dgm:pt modelId="{D7013B74-D2AC-452B-993C-9273D1CDE521}" type="pres">
      <dgm:prSet presAssocID="{6DA156DC-0D49-4B0C-B5B3-DDF26ED1435D}" presName="sibTrans" presStyleLbl="bgSibTrans2D1" presStyleIdx="5" presStyleCnt="7"/>
      <dgm:spPr/>
    </dgm:pt>
    <dgm:pt modelId="{8D725424-63D5-43C5-8821-51B042BB306D}" type="pres">
      <dgm:prSet presAssocID="{5F34CA55-3DB1-4340-8549-B7EAF409BA88}" presName="compNode" presStyleCnt="0"/>
      <dgm:spPr/>
    </dgm:pt>
    <dgm:pt modelId="{39D516D2-E175-4A45-8128-6427A5FD714D}" type="pres">
      <dgm:prSet presAssocID="{5F34CA55-3DB1-4340-8549-B7EAF409BA88}" presName="dummyConnPt" presStyleCnt="0"/>
      <dgm:spPr/>
    </dgm:pt>
    <dgm:pt modelId="{96A6670E-D093-4C98-9037-384065001876}" type="pres">
      <dgm:prSet presAssocID="{5F34CA55-3DB1-4340-8549-B7EAF409BA88}" presName="node" presStyleLbl="node1" presStyleIdx="6" presStyleCnt="8">
        <dgm:presLayoutVars>
          <dgm:bulletEnabled val="1"/>
        </dgm:presLayoutVars>
      </dgm:prSet>
      <dgm:spPr/>
    </dgm:pt>
    <dgm:pt modelId="{EA18FB91-DD7D-46BE-8A5B-B6D52B5BC48E}" type="pres">
      <dgm:prSet presAssocID="{922ACE0D-336D-4A53-B950-E3180CFF2BE5}" presName="sibTrans" presStyleLbl="bgSibTrans2D1" presStyleIdx="6" presStyleCnt="7"/>
      <dgm:spPr/>
    </dgm:pt>
    <dgm:pt modelId="{1F4926D0-9EF5-45F5-B94E-EE7886FCB07B}" type="pres">
      <dgm:prSet presAssocID="{96EF82ED-51C0-4E05-AB87-FB4FD078E7A3}" presName="compNode" presStyleCnt="0"/>
      <dgm:spPr/>
    </dgm:pt>
    <dgm:pt modelId="{1FDEB74D-D6FE-4F1B-98AC-1719AC4B6476}" type="pres">
      <dgm:prSet presAssocID="{96EF82ED-51C0-4E05-AB87-FB4FD078E7A3}" presName="dummyConnPt" presStyleCnt="0"/>
      <dgm:spPr/>
    </dgm:pt>
    <dgm:pt modelId="{6D90977D-FC6D-4798-A855-95840C6CD56B}" type="pres">
      <dgm:prSet presAssocID="{96EF82ED-51C0-4E05-AB87-FB4FD078E7A3}" presName="node" presStyleLbl="node1" presStyleIdx="7" presStyleCnt="8" custScaleX="154650" custScaleY="169060">
        <dgm:presLayoutVars>
          <dgm:bulletEnabled val="1"/>
        </dgm:presLayoutVars>
      </dgm:prSet>
      <dgm:spPr/>
    </dgm:pt>
  </dgm:ptLst>
  <dgm:cxnLst>
    <dgm:cxn modelId="{1F2A0709-8822-4752-94A7-08BF744585E1}" type="presOf" srcId="{2661EDD8-02C6-42E9-9980-32C4E50EC2DD}" destId="{52CDFD29-14CC-41AA-B11E-C738C72467E1}" srcOrd="0" destOrd="0" presId="urn:microsoft.com/office/officeart/2005/8/layout/bProcess4"/>
    <dgm:cxn modelId="{1110B514-239D-4FF2-9C1E-D2BB7B43F70B}" type="presOf" srcId="{127DFCE3-1FAC-4BAF-AF7D-8FB5CFCAD9AE}" destId="{43EDF4CA-F462-479D-8448-263EE5CD21A0}" srcOrd="0" destOrd="0" presId="urn:microsoft.com/office/officeart/2005/8/layout/bProcess4"/>
    <dgm:cxn modelId="{FF110019-833E-49FE-9C32-A7279F03CCCB}" type="presOf" srcId="{4AB88BE2-BA8F-4E6D-8551-6B7FEBAC79A7}" destId="{8894103A-45B1-42B8-A94B-3640DBF10753}" srcOrd="0" destOrd="0" presId="urn:microsoft.com/office/officeart/2005/8/layout/bProcess4"/>
    <dgm:cxn modelId="{F86A2227-53A3-4A5F-BF3C-C5F159BE4228}" type="presOf" srcId="{96EF82ED-51C0-4E05-AB87-FB4FD078E7A3}" destId="{6D90977D-FC6D-4798-A855-95840C6CD56B}" srcOrd="0" destOrd="0" presId="urn:microsoft.com/office/officeart/2005/8/layout/bProcess4"/>
    <dgm:cxn modelId="{5919C329-BE5E-4667-AA39-88A34AAA77AC}" type="presOf" srcId="{B248E829-21A3-4A9B-8FCA-530062056D02}" destId="{2CF799C2-E48D-458A-BEAD-12E9F61951E5}" srcOrd="0" destOrd="0" presId="urn:microsoft.com/office/officeart/2005/8/layout/bProcess4"/>
    <dgm:cxn modelId="{69A0C929-03C6-41F2-84D8-EF48B6BEBBFA}" type="presOf" srcId="{5F34CA55-3DB1-4340-8549-B7EAF409BA88}" destId="{96A6670E-D093-4C98-9037-384065001876}" srcOrd="0" destOrd="0" presId="urn:microsoft.com/office/officeart/2005/8/layout/bProcess4"/>
    <dgm:cxn modelId="{D11BA431-C46D-465A-B0CC-19ADEB219C6F}" srcId="{1F416EE7-267F-4AF4-BE56-B4AF2E07E21C}" destId="{F1571B57-75E4-4CC0-9B4C-AE99C986F307}" srcOrd="5" destOrd="0" parTransId="{D31C6A4A-FF6C-4B4F-8C35-29E2A18AD332}" sibTransId="{6DA156DC-0D49-4B0C-B5B3-DDF26ED1435D}"/>
    <dgm:cxn modelId="{7D8F4635-35A7-4850-9C9C-46AD56DF2D2D}" srcId="{1F416EE7-267F-4AF4-BE56-B4AF2E07E21C}" destId="{63C1C56E-8FB2-44BE-8E4C-39A3C9F25364}" srcOrd="0" destOrd="0" parTransId="{BE4FDBAE-D77A-4C8B-A20E-9FF9904358E7}" sibTransId="{2661EDD8-02C6-42E9-9980-32C4E50EC2DD}"/>
    <dgm:cxn modelId="{CFDCF55F-DE34-42BF-A372-B7F44C3A168B}" srcId="{1F416EE7-267F-4AF4-BE56-B4AF2E07E21C}" destId="{5F34CA55-3DB1-4340-8549-B7EAF409BA88}" srcOrd="6" destOrd="0" parTransId="{6E443B39-3357-446B-A2D5-ABE705C2FEE1}" sibTransId="{922ACE0D-336D-4A53-B950-E3180CFF2BE5}"/>
    <dgm:cxn modelId="{8C308246-5F42-42C6-A417-4128267413FE}" type="presOf" srcId="{86764777-8C3F-4233-BBD5-DE984E33057C}" destId="{E29954FF-2955-4B84-A6E0-F06B2AC68FC8}" srcOrd="0" destOrd="0" presId="urn:microsoft.com/office/officeart/2005/8/layout/bProcess4"/>
    <dgm:cxn modelId="{B636BB4A-923E-40F4-AFFC-CED11ADE4EC4}" srcId="{1F416EE7-267F-4AF4-BE56-B4AF2E07E21C}" destId="{96EF82ED-51C0-4E05-AB87-FB4FD078E7A3}" srcOrd="7" destOrd="0" parTransId="{ECE0426A-8982-426A-B67A-17F8BF7323AD}" sibTransId="{122B0566-B1CD-464B-8B34-98DFE993D2BB}"/>
    <dgm:cxn modelId="{13B77379-F058-466A-9C27-48AC47DB8000}" type="presOf" srcId="{63C1C56E-8FB2-44BE-8E4C-39A3C9F25364}" destId="{C36FAE85-1C72-4E02-B0BF-2D459D95FAFA}" srcOrd="0" destOrd="0" presId="urn:microsoft.com/office/officeart/2005/8/layout/bProcess4"/>
    <dgm:cxn modelId="{A882BE88-BB12-45C3-8FD3-DE2B774B1CA4}" type="presOf" srcId="{9DECCEC2-5A97-437D-83E8-9DD8D0104AB9}" destId="{01DE2D03-7615-417F-916C-877598424964}" srcOrd="0" destOrd="0" presId="urn:microsoft.com/office/officeart/2005/8/layout/bProcess4"/>
    <dgm:cxn modelId="{400DF28C-A7F2-4BA8-91A3-85E9146014BB}" type="presOf" srcId="{922ACE0D-336D-4A53-B950-E3180CFF2BE5}" destId="{EA18FB91-DD7D-46BE-8A5B-B6D52B5BC48E}" srcOrd="0" destOrd="0" presId="urn:microsoft.com/office/officeart/2005/8/layout/bProcess4"/>
    <dgm:cxn modelId="{CF5681A9-2DAB-4ABB-8C1F-076968E8B920}" type="presOf" srcId="{4E8CB1CE-ED57-42FD-BBBE-7D3C8D1D053D}" destId="{F12E8155-C829-4E40-9B3A-EE446B277144}" srcOrd="0" destOrd="0" presId="urn:microsoft.com/office/officeart/2005/8/layout/bProcess4"/>
    <dgm:cxn modelId="{83DF92AD-444C-4D2D-90ED-734252EDF537}" type="presOf" srcId="{3C874707-BA3E-4BB1-81D4-B4D697BC6BA4}" destId="{1678A01D-E2DE-4CB3-A47E-EB761735B14D}" srcOrd="0" destOrd="0" presId="urn:microsoft.com/office/officeart/2005/8/layout/bProcess4"/>
    <dgm:cxn modelId="{89A10DBC-C246-48A3-9D2C-3A9A601FEFE9}" srcId="{1F416EE7-267F-4AF4-BE56-B4AF2E07E21C}" destId="{3C874707-BA3E-4BB1-81D4-B4D697BC6BA4}" srcOrd="4" destOrd="0" parTransId="{243D6B19-0157-448A-9062-6558509CAFB1}" sibTransId="{4E8CB1CE-ED57-42FD-BBBE-7D3C8D1D053D}"/>
    <dgm:cxn modelId="{35E0CDC3-4A4E-4EBE-8A30-DB5463A418B4}" srcId="{1F416EE7-267F-4AF4-BE56-B4AF2E07E21C}" destId="{9DECCEC2-5A97-437D-83E8-9DD8D0104AB9}" srcOrd="3" destOrd="0" parTransId="{279370E0-2904-4F08-94BB-2E1DFD998ABB}" sibTransId="{B248E829-21A3-4A9B-8FCA-530062056D02}"/>
    <dgm:cxn modelId="{B35737D4-0366-4173-B5C7-A68FCA553758}" type="presOf" srcId="{1F416EE7-267F-4AF4-BE56-B4AF2E07E21C}" destId="{8FECA92A-AF4A-4240-AA84-62E3DBFC1033}" srcOrd="0" destOrd="0" presId="urn:microsoft.com/office/officeart/2005/8/layout/bProcess4"/>
    <dgm:cxn modelId="{B92AB9D4-6E59-4FE3-A7D2-D77790B3EB15}" type="presOf" srcId="{6599AE73-FDC3-4E02-85BF-05E19ED4482F}" destId="{9969AD08-F41B-44A9-8710-4A4503D1E92A}" srcOrd="0" destOrd="0" presId="urn:microsoft.com/office/officeart/2005/8/layout/bProcess4"/>
    <dgm:cxn modelId="{F06BFAEA-A6F1-4F34-AE54-C67F52366BD4}" type="presOf" srcId="{F1571B57-75E4-4CC0-9B4C-AE99C986F307}" destId="{FA428349-1B37-4A01-8871-37C7EA487947}" srcOrd="0" destOrd="0" presId="urn:microsoft.com/office/officeart/2005/8/layout/bProcess4"/>
    <dgm:cxn modelId="{D26358F4-5FCD-4904-A538-4B3D2381FA16}" srcId="{1F416EE7-267F-4AF4-BE56-B4AF2E07E21C}" destId="{4AB88BE2-BA8F-4E6D-8551-6B7FEBAC79A7}" srcOrd="1" destOrd="0" parTransId="{A706671E-7D0B-43F4-95B5-0B7AFDEAC2A2}" sibTransId="{86764777-8C3F-4233-BBD5-DE984E33057C}"/>
    <dgm:cxn modelId="{AEF25BF9-5A81-4301-BC20-3806BA08BBE9}" type="presOf" srcId="{6DA156DC-0D49-4B0C-B5B3-DDF26ED1435D}" destId="{D7013B74-D2AC-452B-993C-9273D1CDE521}" srcOrd="0" destOrd="0" presId="urn:microsoft.com/office/officeart/2005/8/layout/bProcess4"/>
    <dgm:cxn modelId="{064BA4FC-AB20-46DB-B32E-4447A5267A5B}" srcId="{1F416EE7-267F-4AF4-BE56-B4AF2E07E21C}" destId="{6599AE73-FDC3-4E02-85BF-05E19ED4482F}" srcOrd="2" destOrd="0" parTransId="{6F3DBC5B-9374-4CA4-B89A-675FB951DC97}" sibTransId="{127DFCE3-1FAC-4BAF-AF7D-8FB5CFCAD9AE}"/>
    <dgm:cxn modelId="{C089059D-FFE9-497B-9DFE-ED3486591D74}" type="presParOf" srcId="{8FECA92A-AF4A-4240-AA84-62E3DBFC1033}" destId="{B46413E5-E745-49AF-83FC-CEDFF9851652}" srcOrd="0" destOrd="0" presId="urn:microsoft.com/office/officeart/2005/8/layout/bProcess4"/>
    <dgm:cxn modelId="{8A1A98F2-1A44-4319-8217-2A98D39B0445}" type="presParOf" srcId="{B46413E5-E745-49AF-83FC-CEDFF9851652}" destId="{32C12C4A-6D73-4D0C-ACE6-BA0B769C6AE5}" srcOrd="0" destOrd="0" presId="urn:microsoft.com/office/officeart/2005/8/layout/bProcess4"/>
    <dgm:cxn modelId="{C71A5797-1EF6-443F-ADDF-D1AD7F3F89C4}" type="presParOf" srcId="{B46413E5-E745-49AF-83FC-CEDFF9851652}" destId="{C36FAE85-1C72-4E02-B0BF-2D459D95FAFA}" srcOrd="1" destOrd="0" presId="urn:microsoft.com/office/officeart/2005/8/layout/bProcess4"/>
    <dgm:cxn modelId="{A99D773C-8052-4B4F-B12B-34C829022CA4}" type="presParOf" srcId="{8FECA92A-AF4A-4240-AA84-62E3DBFC1033}" destId="{52CDFD29-14CC-41AA-B11E-C738C72467E1}" srcOrd="1" destOrd="0" presId="urn:microsoft.com/office/officeart/2005/8/layout/bProcess4"/>
    <dgm:cxn modelId="{EE8881DC-D7B5-4DBB-99FE-98912DBE00AD}" type="presParOf" srcId="{8FECA92A-AF4A-4240-AA84-62E3DBFC1033}" destId="{8208A13B-D6BE-4A67-B3F8-6D639AE314E3}" srcOrd="2" destOrd="0" presId="urn:microsoft.com/office/officeart/2005/8/layout/bProcess4"/>
    <dgm:cxn modelId="{A2759A8B-2A54-4DCA-97C3-93F3F6344FA1}" type="presParOf" srcId="{8208A13B-D6BE-4A67-B3F8-6D639AE314E3}" destId="{545A7710-B25A-4A85-A1E3-FC70DB78E94E}" srcOrd="0" destOrd="0" presId="urn:microsoft.com/office/officeart/2005/8/layout/bProcess4"/>
    <dgm:cxn modelId="{45BB8F33-63C5-45F5-AF99-362007131045}" type="presParOf" srcId="{8208A13B-D6BE-4A67-B3F8-6D639AE314E3}" destId="{8894103A-45B1-42B8-A94B-3640DBF10753}" srcOrd="1" destOrd="0" presId="urn:microsoft.com/office/officeart/2005/8/layout/bProcess4"/>
    <dgm:cxn modelId="{5239197E-A818-4EC6-B0C6-7C1DDA280E7E}" type="presParOf" srcId="{8FECA92A-AF4A-4240-AA84-62E3DBFC1033}" destId="{E29954FF-2955-4B84-A6E0-F06B2AC68FC8}" srcOrd="3" destOrd="0" presId="urn:microsoft.com/office/officeart/2005/8/layout/bProcess4"/>
    <dgm:cxn modelId="{072F4D16-98F0-493F-8605-728BF7DB6941}" type="presParOf" srcId="{8FECA92A-AF4A-4240-AA84-62E3DBFC1033}" destId="{837BA17F-4D2C-478E-B7EF-080878A42518}" srcOrd="4" destOrd="0" presId="urn:microsoft.com/office/officeart/2005/8/layout/bProcess4"/>
    <dgm:cxn modelId="{1071DF85-7254-4877-9368-2C27A164966B}" type="presParOf" srcId="{837BA17F-4D2C-478E-B7EF-080878A42518}" destId="{0D86E1AC-0C60-4663-9857-46DA414BA650}" srcOrd="0" destOrd="0" presId="urn:microsoft.com/office/officeart/2005/8/layout/bProcess4"/>
    <dgm:cxn modelId="{90D4392A-3B1E-43D9-85EE-C92C547F5E96}" type="presParOf" srcId="{837BA17F-4D2C-478E-B7EF-080878A42518}" destId="{9969AD08-F41B-44A9-8710-4A4503D1E92A}" srcOrd="1" destOrd="0" presId="urn:microsoft.com/office/officeart/2005/8/layout/bProcess4"/>
    <dgm:cxn modelId="{6AE09620-062E-4EE4-BAF3-F4003812B8E5}" type="presParOf" srcId="{8FECA92A-AF4A-4240-AA84-62E3DBFC1033}" destId="{43EDF4CA-F462-479D-8448-263EE5CD21A0}" srcOrd="5" destOrd="0" presId="urn:microsoft.com/office/officeart/2005/8/layout/bProcess4"/>
    <dgm:cxn modelId="{0EBEE6C9-8CE7-4C3B-B2EB-C4E70381ACC6}" type="presParOf" srcId="{8FECA92A-AF4A-4240-AA84-62E3DBFC1033}" destId="{987591D7-48D6-440C-923C-51FC862DA2F4}" srcOrd="6" destOrd="0" presId="urn:microsoft.com/office/officeart/2005/8/layout/bProcess4"/>
    <dgm:cxn modelId="{B51B46ED-08AC-4990-94EA-24BFA39A1DA4}" type="presParOf" srcId="{987591D7-48D6-440C-923C-51FC862DA2F4}" destId="{C388133A-83DC-4E2A-9B7D-51C3F9CD527E}" srcOrd="0" destOrd="0" presId="urn:microsoft.com/office/officeart/2005/8/layout/bProcess4"/>
    <dgm:cxn modelId="{810BED41-010F-4A3D-9FB3-AFB79A7198D1}" type="presParOf" srcId="{987591D7-48D6-440C-923C-51FC862DA2F4}" destId="{01DE2D03-7615-417F-916C-877598424964}" srcOrd="1" destOrd="0" presId="urn:microsoft.com/office/officeart/2005/8/layout/bProcess4"/>
    <dgm:cxn modelId="{BD26F5D6-8AA6-4235-826F-DA4781A17B92}" type="presParOf" srcId="{8FECA92A-AF4A-4240-AA84-62E3DBFC1033}" destId="{2CF799C2-E48D-458A-BEAD-12E9F61951E5}" srcOrd="7" destOrd="0" presId="urn:microsoft.com/office/officeart/2005/8/layout/bProcess4"/>
    <dgm:cxn modelId="{B8C041B0-5D3E-4EB9-A0A0-7101D74B7EBA}" type="presParOf" srcId="{8FECA92A-AF4A-4240-AA84-62E3DBFC1033}" destId="{7B020F30-2010-4DBE-8601-4B66AA1FC9F2}" srcOrd="8" destOrd="0" presId="urn:microsoft.com/office/officeart/2005/8/layout/bProcess4"/>
    <dgm:cxn modelId="{07DFF40F-073A-40F6-A32F-0F17881244E5}" type="presParOf" srcId="{7B020F30-2010-4DBE-8601-4B66AA1FC9F2}" destId="{D5647063-0680-42AF-B031-EAE6AFD0E101}" srcOrd="0" destOrd="0" presId="urn:microsoft.com/office/officeart/2005/8/layout/bProcess4"/>
    <dgm:cxn modelId="{F553E115-7A27-42E6-97F5-4083A6FBF9B5}" type="presParOf" srcId="{7B020F30-2010-4DBE-8601-4B66AA1FC9F2}" destId="{1678A01D-E2DE-4CB3-A47E-EB761735B14D}" srcOrd="1" destOrd="0" presId="urn:microsoft.com/office/officeart/2005/8/layout/bProcess4"/>
    <dgm:cxn modelId="{3BB179AF-83A0-485D-8E3B-04422936F73D}" type="presParOf" srcId="{8FECA92A-AF4A-4240-AA84-62E3DBFC1033}" destId="{F12E8155-C829-4E40-9B3A-EE446B277144}" srcOrd="9" destOrd="0" presId="urn:microsoft.com/office/officeart/2005/8/layout/bProcess4"/>
    <dgm:cxn modelId="{3C48EA47-6411-4D3F-AF3E-1597A203FAD8}" type="presParOf" srcId="{8FECA92A-AF4A-4240-AA84-62E3DBFC1033}" destId="{081ADF8C-4F48-48AE-847C-C13454B412C6}" srcOrd="10" destOrd="0" presId="urn:microsoft.com/office/officeart/2005/8/layout/bProcess4"/>
    <dgm:cxn modelId="{F0A106E6-CE03-4328-B1E7-408C2532BFFC}" type="presParOf" srcId="{081ADF8C-4F48-48AE-847C-C13454B412C6}" destId="{2A70CAC4-AF7E-408C-97A6-DE888C5E4B64}" srcOrd="0" destOrd="0" presId="urn:microsoft.com/office/officeart/2005/8/layout/bProcess4"/>
    <dgm:cxn modelId="{BE351F2C-0B7E-44DA-AD04-E8B3C8E22BCB}" type="presParOf" srcId="{081ADF8C-4F48-48AE-847C-C13454B412C6}" destId="{FA428349-1B37-4A01-8871-37C7EA487947}" srcOrd="1" destOrd="0" presId="urn:microsoft.com/office/officeart/2005/8/layout/bProcess4"/>
    <dgm:cxn modelId="{B111D3F7-2C02-4F00-A6BB-21BFDE1CF3F1}" type="presParOf" srcId="{8FECA92A-AF4A-4240-AA84-62E3DBFC1033}" destId="{D7013B74-D2AC-452B-993C-9273D1CDE521}" srcOrd="11" destOrd="0" presId="urn:microsoft.com/office/officeart/2005/8/layout/bProcess4"/>
    <dgm:cxn modelId="{3DBADB13-32D4-4CC3-94C4-A2885E28589D}" type="presParOf" srcId="{8FECA92A-AF4A-4240-AA84-62E3DBFC1033}" destId="{8D725424-63D5-43C5-8821-51B042BB306D}" srcOrd="12" destOrd="0" presId="urn:microsoft.com/office/officeart/2005/8/layout/bProcess4"/>
    <dgm:cxn modelId="{CAB83AC8-E075-4375-B561-26DC9F62BC82}" type="presParOf" srcId="{8D725424-63D5-43C5-8821-51B042BB306D}" destId="{39D516D2-E175-4A45-8128-6427A5FD714D}" srcOrd="0" destOrd="0" presId="urn:microsoft.com/office/officeart/2005/8/layout/bProcess4"/>
    <dgm:cxn modelId="{390693A0-7C7B-40E3-AB8B-30E8B9572857}" type="presParOf" srcId="{8D725424-63D5-43C5-8821-51B042BB306D}" destId="{96A6670E-D093-4C98-9037-384065001876}" srcOrd="1" destOrd="0" presId="urn:microsoft.com/office/officeart/2005/8/layout/bProcess4"/>
    <dgm:cxn modelId="{0D7F337F-6B7D-45E1-8264-E9FC7FEC1ECA}" type="presParOf" srcId="{8FECA92A-AF4A-4240-AA84-62E3DBFC1033}" destId="{EA18FB91-DD7D-46BE-8A5B-B6D52B5BC48E}" srcOrd="13" destOrd="0" presId="urn:microsoft.com/office/officeart/2005/8/layout/bProcess4"/>
    <dgm:cxn modelId="{71A8099B-7A2D-424E-9778-126595CDB5E2}" type="presParOf" srcId="{8FECA92A-AF4A-4240-AA84-62E3DBFC1033}" destId="{1F4926D0-9EF5-45F5-B94E-EE7886FCB07B}" srcOrd="14" destOrd="0" presId="urn:microsoft.com/office/officeart/2005/8/layout/bProcess4"/>
    <dgm:cxn modelId="{B7522567-66D2-4E99-A95F-14A413936AF1}" type="presParOf" srcId="{1F4926D0-9EF5-45F5-B94E-EE7886FCB07B}" destId="{1FDEB74D-D6FE-4F1B-98AC-1719AC4B6476}" srcOrd="0" destOrd="0" presId="urn:microsoft.com/office/officeart/2005/8/layout/bProcess4"/>
    <dgm:cxn modelId="{09FCEABB-9C02-4529-B5B3-02281ABCBD44}" type="presParOf" srcId="{1F4926D0-9EF5-45F5-B94E-EE7886FCB07B}" destId="{6D90977D-FC6D-4798-A855-95840C6CD56B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51DABB-FCF2-4730-AD4E-2AB8638274FB}">
      <dsp:nvSpPr>
        <dsp:cNvPr id="0" name=""/>
        <dsp:cNvSpPr/>
      </dsp:nvSpPr>
      <dsp:spPr>
        <a:xfrm>
          <a:off x="2" y="201785"/>
          <a:ext cx="1761831" cy="993600"/>
        </a:xfrm>
        <a:prstGeom prst="flowChartDocument">
          <a:avLst/>
        </a:prstGeom>
        <a:gradFill rotWithShape="0">
          <a:gsLst>
            <a:gs pos="0">
              <a:srgbClr val="C0504D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200" kern="1200" dirty="0">
              <a:solidFill>
                <a:sysClr val="window" lastClr="FFFFFF"/>
              </a:solidFill>
              <a:latin typeface="맑은 고딕"/>
              <a:ea typeface="맑은 고딕" panose="020B0503020000020004" pitchFamily="50" charset="-127"/>
              <a:cs typeface="+mn-cs"/>
            </a:rPr>
            <a:t>제보</a:t>
          </a:r>
          <a:r>
            <a:rPr lang="en-US" altLang="ko-KR" sz="2200" kern="1200" dirty="0">
              <a:solidFill>
                <a:sysClr val="window" lastClr="FFFFFF"/>
              </a:solidFill>
              <a:latin typeface="맑은 고딕"/>
              <a:ea typeface="맑은 고딕" panose="020B0503020000020004" pitchFamily="50" charset="-127"/>
              <a:cs typeface="+mn-cs"/>
            </a:rPr>
            <a:t>/</a:t>
          </a:r>
          <a:r>
            <a:rPr lang="ko-KR" altLang="en-US" sz="2200" kern="1200" dirty="0">
              <a:solidFill>
                <a:sysClr val="window" lastClr="FFFFFF"/>
              </a:solidFill>
              <a:latin typeface="맑은 고딕"/>
              <a:ea typeface="맑은 고딕" panose="020B0503020000020004" pitchFamily="50" charset="-127"/>
              <a:cs typeface="+mn-cs"/>
            </a:rPr>
            <a:t>접수</a:t>
          </a:r>
        </a:p>
      </dsp:txBody>
      <dsp:txXfrm>
        <a:off x="2" y="201785"/>
        <a:ext cx="1761831" cy="531208"/>
      </dsp:txXfrm>
    </dsp:sp>
    <dsp:sp modelId="{63AAB488-1100-48E4-9DCA-C937B71D07A8}">
      <dsp:nvSpPr>
        <dsp:cNvPr id="0" name=""/>
        <dsp:cNvSpPr/>
      </dsp:nvSpPr>
      <dsp:spPr>
        <a:xfrm>
          <a:off x="0" y="943588"/>
          <a:ext cx="1749446" cy="118433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C0504D"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ko-KR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E-mail </a:t>
          </a:r>
          <a:r>
            <a:rPr lang="ko-KR" altLang="en-US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접수</a:t>
          </a:r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ko-KR" altLang="en-US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맑은 고딕"/>
            <a:ea typeface="맑은 고딕" panose="020B0503020000020004" pitchFamily="50" charset="-127"/>
            <a:cs typeface="+mn-cs"/>
          </a:endParaRPr>
        </a:p>
      </dsp:txBody>
      <dsp:txXfrm>
        <a:off x="34688" y="978276"/>
        <a:ext cx="1680070" cy="1114955"/>
      </dsp:txXfrm>
    </dsp:sp>
    <dsp:sp modelId="{4ED9123D-5667-4BCB-B376-C4440C10EE08}">
      <dsp:nvSpPr>
        <dsp:cNvPr id="0" name=""/>
        <dsp:cNvSpPr/>
      </dsp:nvSpPr>
      <dsp:spPr>
        <a:xfrm rot="5737">
          <a:off x="2027373" y="316045"/>
          <a:ext cx="562943" cy="4386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C0504D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100" kern="1200">
            <a:solidFill>
              <a:sysClr val="window" lastClr="FFFFFF"/>
            </a:solidFill>
            <a:latin typeface="맑은 고딕"/>
            <a:ea typeface="맑은 고딕" panose="020B0503020000020004" pitchFamily="50" charset="-127"/>
            <a:cs typeface="+mn-cs"/>
          </a:endParaRPr>
        </a:p>
      </dsp:txBody>
      <dsp:txXfrm>
        <a:off x="2027373" y="403664"/>
        <a:ext cx="431350" cy="263187"/>
      </dsp:txXfrm>
    </dsp:sp>
    <dsp:sp modelId="{CDB9793E-FEA0-4836-BBDC-90FBBF62A0C8}">
      <dsp:nvSpPr>
        <dsp:cNvPr id="0" name=""/>
        <dsp:cNvSpPr/>
      </dsp:nvSpPr>
      <dsp:spPr>
        <a:xfrm>
          <a:off x="2823991" y="206497"/>
          <a:ext cx="1761831" cy="993600"/>
        </a:xfrm>
        <a:prstGeom prst="flowChartDocument">
          <a:avLst/>
        </a:prstGeom>
        <a:gradFill rotWithShape="0">
          <a:gsLst>
            <a:gs pos="0">
              <a:srgbClr val="C0504D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rgbClr>
            </a:gs>
            <a:gs pos="80000">
              <a:srgbClr val="C0504D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rgbClr>
            </a:gs>
            <a:gs pos="100000">
              <a:srgbClr val="C0504D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200" kern="1200" dirty="0">
              <a:solidFill>
                <a:sysClr val="window" lastClr="FFFFFF"/>
              </a:solidFill>
              <a:latin typeface="맑은 고딕"/>
              <a:ea typeface="맑은 고딕" panose="020B0503020000020004" pitchFamily="50" charset="-127"/>
              <a:cs typeface="+mn-cs"/>
            </a:rPr>
            <a:t>비공개처리</a:t>
          </a:r>
        </a:p>
      </dsp:txBody>
      <dsp:txXfrm>
        <a:off x="2823991" y="206497"/>
        <a:ext cx="1761831" cy="531208"/>
      </dsp:txXfrm>
    </dsp:sp>
    <dsp:sp modelId="{F92B1121-6638-49F6-B175-15EF01CC7C20}">
      <dsp:nvSpPr>
        <dsp:cNvPr id="0" name=""/>
        <dsp:cNvSpPr/>
      </dsp:nvSpPr>
      <dsp:spPr>
        <a:xfrm>
          <a:off x="2808309" y="922965"/>
          <a:ext cx="1761831" cy="116862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C0504D">
              <a:alpha val="90000"/>
              <a:hueOff val="0"/>
              <a:satOff val="0"/>
              <a:lumOff val="0"/>
              <a:alphaOff val="-2000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제보내용은 비밀유지</a:t>
          </a:r>
          <a:r>
            <a:rPr lang="en-US" altLang="ko-KR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(10</a:t>
          </a:r>
          <a:r>
            <a:rPr lang="ko-KR" altLang="en-US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일 이내 처리</a:t>
          </a:r>
          <a:r>
            <a:rPr lang="en-US" altLang="ko-KR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)</a:t>
          </a:r>
          <a:endParaRPr lang="ko-KR" altLang="en-US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맑은 고딕"/>
            <a:ea typeface="맑은 고딕" panose="020B0503020000020004" pitchFamily="50" charset="-127"/>
            <a:cs typeface="+mn-cs"/>
          </a:endParaRPr>
        </a:p>
      </dsp:txBody>
      <dsp:txXfrm>
        <a:off x="2842537" y="957193"/>
        <a:ext cx="1693375" cy="1100164"/>
      </dsp:txXfrm>
    </dsp:sp>
    <dsp:sp modelId="{F7920AE2-501E-4C44-A58E-B054B427AE25}">
      <dsp:nvSpPr>
        <dsp:cNvPr id="0" name=""/>
        <dsp:cNvSpPr/>
      </dsp:nvSpPr>
      <dsp:spPr>
        <a:xfrm rot="21574573">
          <a:off x="4824794" y="288779"/>
          <a:ext cx="566240" cy="438645"/>
        </a:xfrm>
        <a:prstGeom prst="rightArrow">
          <a:avLst>
            <a:gd name="adj1" fmla="val 60000"/>
            <a:gd name="adj2" fmla="val 50000"/>
          </a:avLst>
        </a:prstGeom>
        <a:solidFill>
          <a:srgbClr val="C0504D">
            <a:lumMod val="60000"/>
            <a:lumOff val="4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100" kern="1200">
            <a:solidFill>
              <a:sysClr val="window" lastClr="FFFFFF"/>
            </a:solidFill>
            <a:latin typeface="맑은 고딕"/>
            <a:ea typeface="맑은 고딕" panose="020B0503020000020004" pitchFamily="50" charset="-127"/>
            <a:cs typeface="+mn-cs"/>
          </a:endParaRPr>
        </a:p>
      </dsp:txBody>
      <dsp:txXfrm>
        <a:off x="4824796" y="376995"/>
        <a:ext cx="434647" cy="263187"/>
      </dsp:txXfrm>
    </dsp:sp>
    <dsp:sp modelId="{A2631BB2-8430-48CC-8D40-67A948DCF3E7}">
      <dsp:nvSpPr>
        <dsp:cNvPr id="0" name=""/>
        <dsp:cNvSpPr/>
      </dsp:nvSpPr>
      <dsp:spPr>
        <a:xfrm>
          <a:off x="5654172" y="185564"/>
          <a:ext cx="1761831" cy="993600"/>
        </a:xfrm>
        <a:prstGeom prst="flowChartDocument">
          <a:avLst/>
        </a:prstGeom>
        <a:solidFill>
          <a:srgbClr val="C0504D">
            <a:lumMod val="60000"/>
            <a:lumOff val="4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200" kern="1200" dirty="0">
              <a:solidFill>
                <a:sysClr val="window" lastClr="FFFFFF"/>
              </a:solidFill>
              <a:latin typeface="맑은 고딕"/>
              <a:ea typeface="맑은 고딕" panose="020B0503020000020004" pitchFamily="50" charset="-127"/>
              <a:cs typeface="+mn-cs"/>
            </a:rPr>
            <a:t>결과통보</a:t>
          </a:r>
        </a:p>
      </dsp:txBody>
      <dsp:txXfrm>
        <a:off x="5654172" y="185564"/>
        <a:ext cx="1761831" cy="531208"/>
      </dsp:txXfrm>
    </dsp:sp>
    <dsp:sp modelId="{2621CDB9-18E3-4997-8382-E166DC958E4B}">
      <dsp:nvSpPr>
        <dsp:cNvPr id="0" name=""/>
        <dsp:cNvSpPr/>
      </dsp:nvSpPr>
      <dsp:spPr>
        <a:xfrm>
          <a:off x="5642031" y="888011"/>
          <a:ext cx="1761831" cy="1227394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C0504D">
              <a:alpha val="90000"/>
              <a:hueOff val="0"/>
              <a:satOff val="0"/>
              <a:lumOff val="0"/>
              <a:alphaOff val="-4000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처리결과는 회신통보원칙</a:t>
          </a:r>
        </a:p>
      </dsp:txBody>
      <dsp:txXfrm>
        <a:off x="5677980" y="923960"/>
        <a:ext cx="1689933" cy="11554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7E1C9B-A693-46EA-BD8C-E02C0A122EC8}">
      <dsp:nvSpPr>
        <dsp:cNvPr id="0" name=""/>
        <dsp:cNvSpPr/>
      </dsp:nvSpPr>
      <dsp:spPr>
        <a:xfrm>
          <a:off x="0" y="4520"/>
          <a:ext cx="5544616" cy="804960"/>
        </a:xfrm>
        <a:prstGeom prst="roundRect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C0504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1) </a:t>
          </a:r>
          <a:r>
            <a:rPr lang="ko-KR" altLang="en-US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투명하고 공정한 직무수행</a:t>
          </a:r>
        </a:p>
      </dsp:txBody>
      <dsp:txXfrm>
        <a:off x="39295" y="43815"/>
        <a:ext cx="5466026" cy="726370"/>
      </dsp:txXfrm>
    </dsp:sp>
    <dsp:sp modelId="{A8ADC0B2-482C-4D82-86D9-A210B53F9332}">
      <dsp:nvSpPr>
        <dsp:cNvPr id="0" name=""/>
        <dsp:cNvSpPr/>
      </dsp:nvSpPr>
      <dsp:spPr>
        <a:xfrm>
          <a:off x="0" y="903889"/>
          <a:ext cx="5544616" cy="804960"/>
        </a:xfrm>
        <a:prstGeom prst="roundRect">
          <a:avLst/>
        </a:prstGeom>
        <a:gradFill rotWithShape="0">
          <a:gsLst>
            <a:gs pos="0">
              <a:srgbClr val="C0504D">
                <a:hueOff val="1560506"/>
                <a:satOff val="-1946"/>
                <a:lumOff val="458"/>
                <a:alphaOff val="0"/>
                <a:tint val="50000"/>
                <a:satMod val="300000"/>
              </a:srgbClr>
            </a:gs>
            <a:gs pos="35000">
              <a:srgbClr val="C0504D">
                <a:hueOff val="1560506"/>
                <a:satOff val="-1946"/>
                <a:lumOff val="458"/>
                <a:alphaOff val="0"/>
                <a:tint val="37000"/>
                <a:satMod val="300000"/>
              </a:srgbClr>
            </a:gs>
            <a:gs pos="100000">
              <a:srgbClr val="C0504D">
                <a:hueOff val="1560506"/>
                <a:satOff val="-1946"/>
                <a:lumOff val="458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2) </a:t>
          </a:r>
          <a:r>
            <a:rPr lang="ko-KR" altLang="en-US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거래처와의 관계유지</a:t>
          </a:r>
        </a:p>
      </dsp:txBody>
      <dsp:txXfrm>
        <a:off x="39295" y="943184"/>
        <a:ext cx="5466026" cy="726370"/>
      </dsp:txXfrm>
    </dsp:sp>
    <dsp:sp modelId="{8E402459-E9EC-4F76-BA3D-C0124CE12E42}">
      <dsp:nvSpPr>
        <dsp:cNvPr id="0" name=""/>
        <dsp:cNvSpPr/>
      </dsp:nvSpPr>
      <dsp:spPr>
        <a:xfrm>
          <a:off x="0" y="1862120"/>
          <a:ext cx="5544616" cy="804960"/>
        </a:xfrm>
        <a:prstGeom prst="roundRect">
          <a:avLst/>
        </a:prstGeom>
        <a:gradFill rotWithShape="0">
          <a:gsLst>
            <a:gs pos="0">
              <a:srgbClr val="C0504D">
                <a:hueOff val="3121013"/>
                <a:satOff val="-3893"/>
                <a:lumOff val="915"/>
                <a:alphaOff val="0"/>
                <a:tint val="50000"/>
                <a:satMod val="300000"/>
              </a:srgbClr>
            </a:gs>
            <a:gs pos="35000">
              <a:srgbClr val="C0504D">
                <a:hueOff val="3121013"/>
                <a:satOff val="-3893"/>
                <a:lumOff val="915"/>
                <a:alphaOff val="0"/>
                <a:tint val="37000"/>
                <a:satMod val="300000"/>
              </a:srgbClr>
            </a:gs>
            <a:gs pos="100000">
              <a:srgbClr val="C0504D">
                <a:hueOff val="3121013"/>
                <a:satOff val="-3893"/>
                <a:lumOff val="915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3) </a:t>
          </a:r>
          <a:r>
            <a:rPr lang="ko-KR" altLang="en-US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사익</a:t>
          </a:r>
          <a:r>
            <a:rPr lang="en-US" altLang="ko-KR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(</a:t>
          </a:r>
          <a:r>
            <a:rPr lang="ko-KR" altLang="en-US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私益</a:t>
          </a:r>
          <a:r>
            <a:rPr lang="en-US" altLang="ko-KR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) </a:t>
          </a:r>
          <a:r>
            <a:rPr lang="ko-KR" altLang="en-US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취득 금지</a:t>
          </a:r>
        </a:p>
      </dsp:txBody>
      <dsp:txXfrm>
        <a:off x="39295" y="1901415"/>
        <a:ext cx="5466026" cy="726370"/>
      </dsp:txXfrm>
    </dsp:sp>
    <dsp:sp modelId="{B4B552C3-A5ED-42EC-90B5-65084244C539}">
      <dsp:nvSpPr>
        <dsp:cNvPr id="0" name=""/>
        <dsp:cNvSpPr/>
      </dsp:nvSpPr>
      <dsp:spPr>
        <a:xfrm>
          <a:off x="0" y="2790919"/>
          <a:ext cx="5544616" cy="804960"/>
        </a:xfrm>
        <a:prstGeom prst="roundRect">
          <a:avLst/>
        </a:prstGeom>
        <a:gradFill rotWithShape="0">
          <a:gsLst>
            <a:gs pos="0">
              <a:srgbClr val="C0504D">
                <a:hueOff val="4681519"/>
                <a:satOff val="-5839"/>
                <a:lumOff val="1373"/>
                <a:alphaOff val="0"/>
                <a:tint val="50000"/>
                <a:satMod val="300000"/>
              </a:srgbClr>
            </a:gs>
            <a:gs pos="35000">
              <a:srgbClr val="C0504D">
                <a:hueOff val="4681519"/>
                <a:satOff val="-5839"/>
                <a:lumOff val="1373"/>
                <a:alphaOff val="0"/>
                <a:tint val="37000"/>
                <a:satMod val="300000"/>
              </a:srgbClr>
            </a:gs>
            <a:gs pos="100000">
              <a:srgbClr val="C0504D">
                <a:hueOff val="4681519"/>
                <a:satOff val="-5839"/>
                <a:lumOff val="1373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4) </a:t>
          </a:r>
          <a:r>
            <a:rPr lang="ko-KR" altLang="en-US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회사 정보 보호</a:t>
          </a:r>
        </a:p>
      </dsp:txBody>
      <dsp:txXfrm>
        <a:off x="39295" y="2830214"/>
        <a:ext cx="5466026" cy="7263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CDFD29-14CC-41AA-B11E-C738C72467E1}">
      <dsp:nvSpPr>
        <dsp:cNvPr id="0" name=""/>
        <dsp:cNvSpPr/>
      </dsp:nvSpPr>
      <dsp:spPr>
        <a:xfrm rot="5400000">
          <a:off x="-192215" y="940194"/>
          <a:ext cx="1468179" cy="177173"/>
        </a:xfrm>
        <a:prstGeom prst="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6FAE85-1C72-4E02-B0BF-2D459D95FAFA}">
      <dsp:nvSpPr>
        <dsp:cNvPr id="0" name=""/>
        <dsp:cNvSpPr/>
      </dsp:nvSpPr>
      <dsp:spPr>
        <a:xfrm>
          <a:off x="144018" y="974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kern="1200" dirty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rPr>
            <a:t>1. 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rPr>
            <a:t>내 행동이 과연 </a:t>
          </a:r>
          <a:r>
            <a:rPr lang="ko-KR" altLang="en-US" sz="1500" b="1" u="sng" kern="1200" dirty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rPr>
            <a:t>합법적</a:t>
          </a:r>
          <a:r>
            <a:rPr lang="ko-KR" altLang="en-US" sz="1500" b="1" kern="1200" dirty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rPr>
            <a:t>인가</a:t>
          </a:r>
          <a:r>
            <a:rPr lang="en-US" altLang="ko-KR" sz="1500" b="1" kern="1200" dirty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rPr>
            <a:t>?</a:t>
          </a:r>
          <a:endParaRPr lang="ko-KR" altLang="en-US" sz="1500" b="1" kern="1200" dirty="0">
            <a:solidFill>
              <a:sysClr val="windowText" lastClr="000000"/>
            </a:solidFill>
            <a:latin typeface="맑은 고딕" panose="020B0503020000020004" pitchFamily="50" charset="-127"/>
            <a:ea typeface="맑은 고딕" panose="020B0503020000020004" pitchFamily="50" charset="-127"/>
            <a:cs typeface="+mn-cs"/>
          </a:endParaRPr>
        </a:p>
      </dsp:txBody>
      <dsp:txXfrm>
        <a:off x="178613" y="35569"/>
        <a:ext cx="1899409" cy="1111969"/>
      </dsp:txXfrm>
    </dsp:sp>
    <dsp:sp modelId="{E29954FF-2955-4B84-A6E0-F06B2AC68FC8}">
      <dsp:nvSpPr>
        <dsp:cNvPr id="0" name=""/>
        <dsp:cNvSpPr/>
      </dsp:nvSpPr>
      <dsp:spPr>
        <a:xfrm rot="5400000">
          <a:off x="-192215" y="2416644"/>
          <a:ext cx="1468179" cy="177173"/>
        </a:xfrm>
        <a:prstGeom prst="rect">
          <a:avLst/>
        </a:prstGeom>
        <a:solidFill>
          <a:srgbClr val="4BACC6">
            <a:hueOff val="-1655646"/>
            <a:satOff val="6635"/>
            <a:lumOff val="1438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94103A-45B1-42B8-A94B-3640DBF10753}">
      <dsp:nvSpPr>
        <dsp:cNvPr id="0" name=""/>
        <dsp:cNvSpPr/>
      </dsp:nvSpPr>
      <dsp:spPr>
        <a:xfrm>
          <a:off x="144018" y="1477424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1419125"/>
            <a:satOff val="5687"/>
            <a:lumOff val="1233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2. 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내가 과연 공명 정대하고 </a:t>
          </a:r>
          <a:r>
            <a:rPr lang="ko-KR" altLang="en-US" sz="1500" b="1" u="sng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정직한 일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을 하고 있는 </a:t>
          </a:r>
          <a:r>
            <a:rPr lang="ko-KR" altLang="en-US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것인가</a:t>
          </a:r>
          <a:r>
            <a:rPr lang="en-US" altLang="ko-KR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sz="1500" b="1" kern="1200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sp:txBody>
      <dsp:txXfrm>
        <a:off x="178613" y="1512019"/>
        <a:ext cx="1899409" cy="1111969"/>
      </dsp:txXfrm>
    </dsp:sp>
    <dsp:sp modelId="{43EDF4CA-F462-479D-8448-263EE5CD21A0}">
      <dsp:nvSpPr>
        <dsp:cNvPr id="0" name=""/>
        <dsp:cNvSpPr/>
      </dsp:nvSpPr>
      <dsp:spPr>
        <a:xfrm>
          <a:off x="546009" y="3154869"/>
          <a:ext cx="2609966" cy="177173"/>
        </a:xfrm>
        <a:prstGeom prst="rect">
          <a:avLst/>
        </a:prstGeom>
        <a:solidFill>
          <a:srgbClr val="4BACC6">
            <a:hueOff val="-3311292"/>
            <a:satOff val="13270"/>
            <a:lumOff val="2876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69AD08-F41B-44A9-8710-4A4503D1E92A}">
      <dsp:nvSpPr>
        <dsp:cNvPr id="0" name=""/>
        <dsp:cNvSpPr/>
      </dsp:nvSpPr>
      <dsp:spPr>
        <a:xfrm>
          <a:off x="144018" y="2953873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2838251"/>
            <a:satOff val="11375"/>
            <a:lumOff val="2465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3. 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내 행동이 시간이 지나도 </a:t>
          </a:r>
          <a:r>
            <a:rPr lang="ko-KR" altLang="en-US" sz="1500" b="1" u="sng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과연 옳은 것</a:t>
          </a:r>
          <a:r>
            <a:rPr lang="ko-KR" altLang="en-US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으로 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여겨질 </a:t>
          </a:r>
          <a:r>
            <a:rPr lang="ko-KR" altLang="en-US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것인가</a:t>
          </a:r>
          <a:r>
            <a:rPr lang="en-US" altLang="ko-KR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sz="1500" b="1" kern="1200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sp:txBody>
      <dsp:txXfrm>
        <a:off x="178613" y="2988468"/>
        <a:ext cx="1899409" cy="1111969"/>
      </dsp:txXfrm>
    </dsp:sp>
    <dsp:sp modelId="{2CF799C2-E48D-458A-BEAD-12E9F61951E5}">
      <dsp:nvSpPr>
        <dsp:cNvPr id="0" name=""/>
        <dsp:cNvSpPr/>
      </dsp:nvSpPr>
      <dsp:spPr>
        <a:xfrm rot="16200000">
          <a:off x="2426021" y="2416644"/>
          <a:ext cx="1468179" cy="177173"/>
        </a:xfrm>
        <a:prstGeom prst="rect">
          <a:avLst/>
        </a:prstGeom>
        <a:solidFill>
          <a:srgbClr val="4BACC6">
            <a:hueOff val="-4966938"/>
            <a:satOff val="19906"/>
            <a:lumOff val="4314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DE2D03-7615-417F-916C-877598424964}">
      <dsp:nvSpPr>
        <dsp:cNvPr id="0" name=""/>
        <dsp:cNvSpPr/>
      </dsp:nvSpPr>
      <dsp:spPr>
        <a:xfrm>
          <a:off x="2762256" y="2953873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4257376"/>
            <a:satOff val="17062"/>
            <a:lumOff val="3698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6. 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나중에 </a:t>
          </a:r>
          <a:r>
            <a:rPr lang="ko-KR" altLang="en-US" sz="1500" b="1" u="sng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스스로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에 대해 </a:t>
          </a:r>
          <a:r>
            <a:rPr lang="ko-KR" altLang="en-US" sz="1500" b="1" u="sng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나는 어떻게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느낄 </a:t>
          </a:r>
          <a:r>
            <a:rPr lang="ko-KR" altLang="en-US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것인가</a:t>
          </a:r>
          <a:r>
            <a:rPr lang="en-US" altLang="ko-KR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sz="1500" b="1" kern="1200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sp:txBody>
      <dsp:txXfrm>
        <a:off x="2796851" y="2988468"/>
        <a:ext cx="1899409" cy="1111969"/>
      </dsp:txXfrm>
    </dsp:sp>
    <dsp:sp modelId="{F12E8155-C829-4E40-9B3A-EE446B277144}">
      <dsp:nvSpPr>
        <dsp:cNvPr id="0" name=""/>
        <dsp:cNvSpPr/>
      </dsp:nvSpPr>
      <dsp:spPr>
        <a:xfrm rot="16200000">
          <a:off x="2426021" y="940194"/>
          <a:ext cx="1468179" cy="177173"/>
        </a:xfrm>
        <a:prstGeom prst="rect">
          <a:avLst/>
        </a:prstGeom>
        <a:solidFill>
          <a:srgbClr val="4BACC6">
            <a:hueOff val="-6622584"/>
            <a:satOff val="26541"/>
            <a:lumOff val="5752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78A01D-E2DE-4CB3-A47E-EB761735B14D}">
      <dsp:nvSpPr>
        <dsp:cNvPr id="0" name=""/>
        <dsp:cNvSpPr/>
      </dsp:nvSpPr>
      <dsp:spPr>
        <a:xfrm>
          <a:off x="2762256" y="1477424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5676501"/>
            <a:satOff val="22749"/>
            <a:lumOff val="493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b="0" u="none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5. </a:t>
          </a:r>
          <a:r>
            <a:rPr lang="ko-KR" altLang="en-US" sz="1500" b="1" u="sng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신문에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실린다면 이것이 </a:t>
          </a:r>
          <a:r>
            <a:rPr lang="ko-KR" altLang="en-US" sz="1500" b="1" u="sng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어떻게</a:t>
          </a:r>
          <a:r>
            <a:rPr lang="ko-KR" altLang="en-US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보일까</a:t>
          </a:r>
          <a:r>
            <a:rPr lang="en-US" altLang="ko-KR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sz="1500" b="1" kern="1200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sp:txBody>
      <dsp:txXfrm>
        <a:off x="2796851" y="1512019"/>
        <a:ext cx="1899409" cy="1111969"/>
      </dsp:txXfrm>
    </dsp:sp>
    <dsp:sp modelId="{D7013B74-D2AC-452B-993C-9273D1CDE521}">
      <dsp:nvSpPr>
        <dsp:cNvPr id="0" name=""/>
        <dsp:cNvSpPr/>
      </dsp:nvSpPr>
      <dsp:spPr>
        <a:xfrm>
          <a:off x="3164246" y="201969"/>
          <a:ext cx="3147886" cy="177173"/>
        </a:xfrm>
        <a:prstGeom prst="rect">
          <a:avLst/>
        </a:prstGeom>
        <a:solidFill>
          <a:srgbClr val="4BACC6">
            <a:hueOff val="-8278230"/>
            <a:satOff val="33176"/>
            <a:lumOff val="719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428349-1B37-4A01-8871-37C7EA487947}">
      <dsp:nvSpPr>
        <dsp:cNvPr id="0" name=""/>
        <dsp:cNvSpPr/>
      </dsp:nvSpPr>
      <dsp:spPr>
        <a:xfrm>
          <a:off x="2762256" y="974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7095626"/>
            <a:satOff val="28436"/>
            <a:lumOff val="6163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4. 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나는 오늘 밤 </a:t>
          </a:r>
          <a:r>
            <a:rPr lang="ko-KR" altLang="en-US" sz="1500" b="1" u="sng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잠을 푹 잘 수</a:t>
          </a:r>
          <a:r>
            <a:rPr lang="ko-KR" altLang="en-US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있을까</a:t>
          </a:r>
          <a:r>
            <a:rPr lang="en-US" altLang="ko-KR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sz="1500" b="1" kern="1200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sp:txBody>
      <dsp:txXfrm>
        <a:off x="2796851" y="35569"/>
        <a:ext cx="1899409" cy="1111969"/>
      </dsp:txXfrm>
    </dsp:sp>
    <dsp:sp modelId="{EA18FB91-DD7D-46BE-8A5B-B6D52B5BC48E}">
      <dsp:nvSpPr>
        <dsp:cNvPr id="0" name=""/>
        <dsp:cNvSpPr/>
      </dsp:nvSpPr>
      <dsp:spPr>
        <a:xfrm rot="5400000">
          <a:off x="5379679" y="1142693"/>
          <a:ext cx="1873177" cy="177173"/>
        </a:xfrm>
        <a:prstGeom prst="rect">
          <a:avLst/>
        </a:prstGeom>
        <a:solidFill>
          <a:srgbClr val="4BACC6">
            <a:hueOff val="-9933876"/>
            <a:satOff val="39811"/>
            <a:lumOff val="8628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A6670E-D093-4C98-9037-384065001876}">
      <dsp:nvSpPr>
        <dsp:cNvPr id="0" name=""/>
        <dsp:cNvSpPr/>
      </dsp:nvSpPr>
      <dsp:spPr>
        <a:xfrm>
          <a:off x="5918413" y="974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8514751"/>
            <a:satOff val="34124"/>
            <a:lumOff val="7395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7. 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내 아이들에게 </a:t>
          </a:r>
          <a:r>
            <a:rPr lang="ko-KR" altLang="en-US" sz="1500" b="1" u="sng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무엇이라고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말할 </a:t>
          </a:r>
          <a:r>
            <a:rPr lang="ko-KR" altLang="en-US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것인가</a:t>
          </a:r>
          <a:r>
            <a:rPr lang="en-US" altLang="ko-KR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sz="1500" b="1" kern="1200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sp:txBody>
      <dsp:txXfrm>
        <a:off x="5953008" y="35569"/>
        <a:ext cx="1899409" cy="1111969"/>
      </dsp:txXfrm>
    </dsp:sp>
    <dsp:sp modelId="{6D90977D-FC6D-4798-A855-95840C6CD56B}">
      <dsp:nvSpPr>
        <dsp:cNvPr id="0" name=""/>
        <dsp:cNvSpPr/>
      </dsp:nvSpPr>
      <dsp:spPr>
        <a:xfrm>
          <a:off x="5380493" y="1477424"/>
          <a:ext cx="3044439" cy="1996868"/>
        </a:xfrm>
        <a:prstGeom prst="roundRect">
          <a:avLst>
            <a:gd name="adj" fmla="val 10000"/>
          </a:avLst>
        </a:prstGeom>
        <a:solidFill>
          <a:srgbClr val="4BACC6">
            <a:hueOff val="-9933876"/>
            <a:satOff val="39811"/>
            <a:lumOff val="8628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0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그래도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확신이 서지 않으면</a:t>
          </a:r>
          <a:r>
            <a:rPr lang="en-US" altLang="ko-KR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, </a:t>
          </a:r>
          <a:r>
            <a:rPr lang="ko-KR" altLang="en-US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옳은 일을 하고 있다는 확신이 설 때까지 계속 자문하십시오</a:t>
          </a:r>
          <a:r>
            <a:rPr lang="en-US" altLang="ko-KR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!</a:t>
          </a:r>
          <a:endParaRPr lang="ko-KR" altLang="en-US" sz="1500" b="1" kern="1200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sp:txBody>
      <dsp:txXfrm>
        <a:off x="5438979" y="1535910"/>
        <a:ext cx="2927467" cy="18798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5964" cy="53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5" tIns="45757" rIns="91515" bIns="45757" numCol="1" anchor="t" anchorCtr="0" compatLnSpc="1">
            <a:prstTxWarp prst="textNoShape">
              <a:avLst/>
            </a:prstTxWarp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q"/>
              <a:defRPr sz="1200">
                <a:ea typeface="HY헤드라인M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1647" y="1"/>
            <a:ext cx="2899656" cy="53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5" tIns="45757" rIns="91515" bIns="45757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q"/>
              <a:defRPr sz="1200">
                <a:ea typeface="HY헤드라인M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60891"/>
            <a:ext cx="2975964" cy="457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5" tIns="45757" rIns="91515" bIns="45757" numCol="1" anchor="b" anchorCtr="0" compatLnSpc="1">
            <a:prstTxWarp prst="textNoShape">
              <a:avLst/>
            </a:prstTxWarp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q"/>
              <a:defRPr sz="1200">
                <a:ea typeface="HY헤드라인M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1647" y="9460891"/>
            <a:ext cx="2899656" cy="457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5" tIns="45757" rIns="91515" bIns="45757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q"/>
              <a:defRPr sz="1200">
                <a:ea typeface="HY헤드라인M" pitchFamily="18" charset="-127"/>
              </a:defRPr>
            </a:lvl1pPr>
          </a:lstStyle>
          <a:p>
            <a:pPr>
              <a:defRPr/>
            </a:pPr>
            <a:fld id="{34D6BF68-67EE-4BD2-8132-41E2ABD1E8B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865907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529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5" tIns="45757" rIns="91515" bIns="45757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082" y="0"/>
            <a:ext cx="2950529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5" tIns="45757" rIns="91515" bIns="45757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72050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03" y="4720908"/>
            <a:ext cx="5446396" cy="4474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5" tIns="45757" rIns="91515" bIns="457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228"/>
            <a:ext cx="2950529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5" tIns="45757" rIns="91515" bIns="45757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5"/>
          </p:nvPr>
        </p:nvSpPr>
        <p:spPr>
          <a:xfrm>
            <a:off x="3855082" y="9440228"/>
            <a:ext cx="2950529" cy="497523"/>
          </a:xfrm>
          <a:prstGeom prst="rect">
            <a:avLst/>
          </a:prstGeom>
        </p:spPr>
        <p:txBody>
          <a:bodyPr vert="horz" lIns="91528" tIns="45764" rIns="91528" bIns="45764" rtlCol="0" anchor="b"/>
          <a:lstStyle>
            <a:lvl1pPr algn="r">
              <a:defRPr sz="1200">
                <a:ea typeface="굴림" pitchFamily="50" charset="-127"/>
              </a:defRPr>
            </a:lvl1pPr>
          </a:lstStyle>
          <a:p>
            <a:pPr>
              <a:defRPr/>
            </a:pPr>
            <a:fld id="{C3239D9B-75A3-4739-8DD5-59AF98C0E71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28877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239D9B-75A3-4739-8DD5-59AF98C0E711}" type="slidenum">
              <a:rPr lang="ko-KR" altLang="en-US" smtClean="0"/>
              <a:pPr>
                <a:defRPr/>
              </a:pPr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0977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emf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간지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63" y="1147763"/>
            <a:ext cx="9126537" cy="467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71"/>
          <p:cNvGrpSpPr>
            <a:grpSpLocks/>
          </p:cNvGrpSpPr>
          <p:nvPr userDrawn="1"/>
        </p:nvGrpSpPr>
        <p:grpSpPr bwMode="auto">
          <a:xfrm>
            <a:off x="6875464" y="3055367"/>
            <a:ext cx="2054048" cy="383470"/>
            <a:chOff x="3833" y="2010"/>
            <a:chExt cx="1860" cy="422"/>
          </a:xfrm>
          <a:noFill/>
        </p:grpSpPr>
        <p:sp>
          <p:nvSpPr>
            <p:cNvPr id="4" name="AutoShape 72"/>
            <p:cNvSpPr>
              <a:spLocks noChangeArrowheads="1"/>
            </p:cNvSpPr>
            <p:nvPr/>
          </p:nvSpPr>
          <p:spPr bwMode="auto">
            <a:xfrm>
              <a:off x="3833" y="2018"/>
              <a:ext cx="288" cy="413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5" name="AutoShape 73"/>
            <p:cNvSpPr>
              <a:spLocks noChangeArrowheads="1"/>
            </p:cNvSpPr>
            <p:nvPr/>
          </p:nvSpPr>
          <p:spPr bwMode="auto">
            <a:xfrm>
              <a:off x="4095" y="2015"/>
              <a:ext cx="289" cy="413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6" name="AutoShape 74"/>
            <p:cNvSpPr>
              <a:spLocks noChangeArrowheads="1"/>
            </p:cNvSpPr>
            <p:nvPr/>
          </p:nvSpPr>
          <p:spPr bwMode="auto">
            <a:xfrm>
              <a:off x="4358" y="2018"/>
              <a:ext cx="289" cy="414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" name="AutoShape 75"/>
            <p:cNvSpPr>
              <a:spLocks noChangeArrowheads="1"/>
            </p:cNvSpPr>
            <p:nvPr/>
          </p:nvSpPr>
          <p:spPr bwMode="auto">
            <a:xfrm>
              <a:off x="4619" y="2018"/>
              <a:ext cx="288" cy="413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AutoShape 76"/>
            <p:cNvSpPr>
              <a:spLocks noChangeArrowheads="1"/>
            </p:cNvSpPr>
            <p:nvPr/>
          </p:nvSpPr>
          <p:spPr bwMode="auto">
            <a:xfrm>
              <a:off x="4881" y="2015"/>
              <a:ext cx="288" cy="413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9" name="AutoShape 77"/>
            <p:cNvSpPr>
              <a:spLocks noChangeArrowheads="1"/>
            </p:cNvSpPr>
            <p:nvPr/>
          </p:nvSpPr>
          <p:spPr bwMode="auto">
            <a:xfrm>
              <a:off x="5142" y="2013"/>
              <a:ext cx="289" cy="413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" name="AutoShape 78"/>
            <p:cNvSpPr>
              <a:spLocks noChangeArrowheads="1"/>
            </p:cNvSpPr>
            <p:nvPr/>
          </p:nvSpPr>
          <p:spPr bwMode="auto">
            <a:xfrm>
              <a:off x="5405" y="2010"/>
              <a:ext cx="288" cy="414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11" name="Group 79"/>
          <p:cNvGrpSpPr>
            <a:grpSpLocks/>
          </p:cNvGrpSpPr>
          <p:nvPr userDrawn="1"/>
        </p:nvGrpSpPr>
        <p:grpSpPr bwMode="auto">
          <a:xfrm>
            <a:off x="250825" y="3076005"/>
            <a:ext cx="1419932" cy="368123"/>
            <a:chOff x="612" y="2353"/>
            <a:chExt cx="1361" cy="311"/>
          </a:xfrm>
          <a:noFill/>
        </p:grpSpPr>
        <p:sp>
          <p:nvSpPr>
            <p:cNvPr id="12" name="AutoShape 80"/>
            <p:cNvSpPr>
              <a:spLocks noChangeArrowheads="1"/>
            </p:cNvSpPr>
            <p:nvPr/>
          </p:nvSpPr>
          <p:spPr bwMode="auto">
            <a:xfrm>
              <a:off x="612" y="2363"/>
              <a:ext cx="211" cy="301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3" name="AutoShape 81"/>
            <p:cNvSpPr>
              <a:spLocks noChangeArrowheads="1"/>
            </p:cNvSpPr>
            <p:nvPr/>
          </p:nvSpPr>
          <p:spPr bwMode="auto">
            <a:xfrm>
              <a:off x="804" y="2357"/>
              <a:ext cx="210" cy="301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4" name="AutoShape 82"/>
            <p:cNvSpPr>
              <a:spLocks noChangeArrowheads="1"/>
            </p:cNvSpPr>
            <p:nvPr/>
          </p:nvSpPr>
          <p:spPr bwMode="auto">
            <a:xfrm>
              <a:off x="996" y="2359"/>
              <a:ext cx="210" cy="303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5" name="AutoShape 83"/>
            <p:cNvSpPr>
              <a:spLocks noChangeArrowheads="1"/>
            </p:cNvSpPr>
            <p:nvPr/>
          </p:nvSpPr>
          <p:spPr bwMode="auto">
            <a:xfrm>
              <a:off x="1188" y="2359"/>
              <a:ext cx="210" cy="301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" name="AutoShape 84"/>
            <p:cNvSpPr>
              <a:spLocks noChangeArrowheads="1"/>
            </p:cNvSpPr>
            <p:nvPr/>
          </p:nvSpPr>
          <p:spPr bwMode="auto">
            <a:xfrm>
              <a:off x="1379" y="2357"/>
              <a:ext cx="210" cy="301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7" name="AutoShape 85"/>
            <p:cNvSpPr>
              <a:spLocks noChangeArrowheads="1"/>
            </p:cNvSpPr>
            <p:nvPr/>
          </p:nvSpPr>
          <p:spPr bwMode="auto">
            <a:xfrm>
              <a:off x="1571" y="2355"/>
              <a:ext cx="210" cy="303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8" name="AutoShape 86"/>
            <p:cNvSpPr>
              <a:spLocks noChangeArrowheads="1"/>
            </p:cNvSpPr>
            <p:nvPr/>
          </p:nvSpPr>
          <p:spPr bwMode="auto">
            <a:xfrm>
              <a:off x="1762" y="2353"/>
              <a:ext cx="211" cy="301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pic>
        <p:nvPicPr>
          <p:cNvPr id="19" name="Picture 94" descr="영문간지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963738"/>
            <a:ext cx="2879725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95" descr="영문간지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1177925"/>
            <a:ext cx="1835150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그림 12" descr="2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3813" y="217488"/>
            <a:ext cx="9144001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" name="Group 62"/>
          <p:cNvGrpSpPr>
            <a:grpSpLocks/>
          </p:cNvGrpSpPr>
          <p:nvPr userDrawn="1"/>
        </p:nvGrpSpPr>
        <p:grpSpPr bwMode="auto">
          <a:xfrm>
            <a:off x="755650" y="1244030"/>
            <a:ext cx="2508250" cy="1465262"/>
            <a:chOff x="748" y="1657"/>
            <a:chExt cx="1580" cy="1044"/>
          </a:xfrm>
          <a:noFill/>
        </p:grpSpPr>
        <p:sp>
          <p:nvSpPr>
            <p:cNvPr id="28" name="AutoShape 63"/>
            <p:cNvSpPr>
              <a:spLocks noChangeArrowheads="1"/>
            </p:cNvSpPr>
            <p:nvPr/>
          </p:nvSpPr>
          <p:spPr bwMode="auto">
            <a:xfrm>
              <a:off x="1494" y="1657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grpFill/>
            <a:ln w="9525" algn="ctr">
              <a:solidFill>
                <a:srgbClr val="9900CC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29" name="AutoShape 64"/>
            <p:cNvSpPr>
              <a:spLocks noChangeArrowheads="1"/>
            </p:cNvSpPr>
            <p:nvPr/>
          </p:nvSpPr>
          <p:spPr bwMode="auto">
            <a:xfrm>
              <a:off x="1864" y="1871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grpFill/>
            <a:ln w="9525" algn="ctr">
              <a:solidFill>
                <a:srgbClr val="9900CC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0" name="AutoShape 65"/>
            <p:cNvSpPr>
              <a:spLocks noChangeArrowheads="1"/>
            </p:cNvSpPr>
            <p:nvPr/>
          </p:nvSpPr>
          <p:spPr bwMode="auto">
            <a:xfrm>
              <a:off x="1496" y="2085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grpFill/>
            <a:ln w="9525" algn="ctr">
              <a:solidFill>
                <a:srgbClr val="9900CC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1" name="AutoShape 66"/>
            <p:cNvSpPr>
              <a:spLocks noChangeArrowheads="1"/>
            </p:cNvSpPr>
            <p:nvPr/>
          </p:nvSpPr>
          <p:spPr bwMode="auto">
            <a:xfrm>
              <a:off x="1122" y="1873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grpFill/>
            <a:ln w="9525" algn="ctr">
              <a:solidFill>
                <a:srgbClr val="9900CC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2" name="AutoShape 67"/>
            <p:cNvSpPr>
              <a:spLocks noChangeArrowheads="1"/>
            </p:cNvSpPr>
            <p:nvPr/>
          </p:nvSpPr>
          <p:spPr bwMode="auto">
            <a:xfrm>
              <a:off x="748" y="1662"/>
              <a:ext cx="458" cy="397"/>
            </a:xfrm>
            <a:prstGeom prst="hexagon">
              <a:avLst>
                <a:gd name="adj" fmla="val 28914"/>
                <a:gd name="vf" fmla="val 115470"/>
              </a:avLst>
            </a:prstGeom>
            <a:grpFill/>
            <a:ln w="9525" algn="ctr">
              <a:solidFill>
                <a:srgbClr val="9900CC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3" name="AutoShape 68"/>
            <p:cNvSpPr>
              <a:spLocks noChangeArrowheads="1"/>
            </p:cNvSpPr>
            <p:nvPr/>
          </p:nvSpPr>
          <p:spPr bwMode="auto">
            <a:xfrm>
              <a:off x="758" y="2091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grpFill/>
            <a:ln w="9525" algn="ctr">
              <a:solidFill>
                <a:srgbClr val="9900CC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4" name="AutoShape 69"/>
            <p:cNvSpPr>
              <a:spLocks noChangeArrowheads="1"/>
            </p:cNvSpPr>
            <p:nvPr/>
          </p:nvSpPr>
          <p:spPr bwMode="auto">
            <a:xfrm>
              <a:off x="1128" y="2305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grpFill/>
            <a:ln w="9525" algn="ctr">
              <a:solidFill>
                <a:srgbClr val="9900CC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5" name="AutoShape 70"/>
            <p:cNvSpPr>
              <a:spLocks noChangeArrowheads="1"/>
            </p:cNvSpPr>
            <p:nvPr/>
          </p:nvSpPr>
          <p:spPr bwMode="auto">
            <a:xfrm>
              <a:off x="1870" y="2297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grpFill/>
            <a:ln w="9525" algn="ctr">
              <a:solidFill>
                <a:srgbClr val="9900CC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pic>
        <p:nvPicPr>
          <p:cNvPr id="37" name="Picture 87" descr="방사형 패턴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1124744"/>
            <a:ext cx="6515100" cy="472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그림 35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25362" y="6495171"/>
            <a:ext cx="1300062" cy="338257"/>
          </a:xfrm>
          <a:prstGeom prst="rect">
            <a:avLst/>
          </a:prstGeom>
        </p:spPr>
      </p:pic>
      <p:pic>
        <p:nvPicPr>
          <p:cNvPr id="38" name="그림 37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325425" y="6519232"/>
            <a:ext cx="366256" cy="303469"/>
          </a:xfrm>
          <a:prstGeom prst="rect">
            <a:avLst/>
          </a:prstGeom>
        </p:spPr>
      </p:pic>
      <p:pic>
        <p:nvPicPr>
          <p:cNvPr id="39" name="그림 25" descr="JNTG_LOGO_5%여백-명도인상.jpg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51920" y="6505032"/>
            <a:ext cx="864369" cy="35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그림 39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7904704" y="6552123"/>
            <a:ext cx="1215772" cy="2587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406398"/>
          </a:xfrm>
          <a:prstGeom prst="rect">
            <a:avLst/>
          </a:prstGeom>
        </p:spPr>
        <p:txBody>
          <a:bodyPr/>
          <a:lstStyle>
            <a:lvl1pPr algn="l"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1000108"/>
            <a:ext cx="8643998" cy="51260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9"/>
          <p:cNvGrpSpPr>
            <a:grpSpLocks/>
          </p:cNvGrpSpPr>
          <p:nvPr userDrawn="1"/>
        </p:nvGrpSpPr>
        <p:grpSpPr bwMode="auto">
          <a:xfrm>
            <a:off x="4859338" y="333375"/>
            <a:ext cx="2268537" cy="504825"/>
            <a:chOff x="3833" y="2010"/>
            <a:chExt cx="1860" cy="422"/>
          </a:xfrm>
        </p:grpSpPr>
        <p:sp>
          <p:nvSpPr>
            <p:cNvPr id="1043" name="AutoShape 10"/>
            <p:cNvSpPr>
              <a:spLocks noChangeArrowheads="1"/>
            </p:cNvSpPr>
            <p:nvPr/>
          </p:nvSpPr>
          <p:spPr bwMode="auto">
            <a:xfrm>
              <a:off x="3833" y="2017"/>
              <a:ext cx="288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44" name="AutoShape 11"/>
            <p:cNvSpPr>
              <a:spLocks noChangeArrowheads="1"/>
            </p:cNvSpPr>
            <p:nvPr/>
          </p:nvSpPr>
          <p:spPr bwMode="auto">
            <a:xfrm>
              <a:off x="4095" y="2014"/>
              <a:ext cx="289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45" name="AutoShape 12"/>
            <p:cNvSpPr>
              <a:spLocks noChangeArrowheads="1"/>
            </p:cNvSpPr>
            <p:nvPr/>
          </p:nvSpPr>
          <p:spPr bwMode="auto">
            <a:xfrm>
              <a:off x="4358" y="2018"/>
              <a:ext cx="289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46" name="AutoShape 13"/>
            <p:cNvSpPr>
              <a:spLocks noChangeArrowheads="1"/>
            </p:cNvSpPr>
            <p:nvPr/>
          </p:nvSpPr>
          <p:spPr bwMode="auto">
            <a:xfrm>
              <a:off x="4619" y="2017"/>
              <a:ext cx="288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47" name="AutoShape 14"/>
            <p:cNvSpPr>
              <a:spLocks noChangeArrowheads="1"/>
            </p:cNvSpPr>
            <p:nvPr/>
          </p:nvSpPr>
          <p:spPr bwMode="auto">
            <a:xfrm>
              <a:off x="4881" y="2014"/>
              <a:ext cx="288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48" name="AutoShape 15"/>
            <p:cNvSpPr>
              <a:spLocks noChangeArrowheads="1"/>
            </p:cNvSpPr>
            <p:nvPr/>
          </p:nvSpPr>
          <p:spPr bwMode="auto">
            <a:xfrm>
              <a:off x="5142" y="2013"/>
              <a:ext cx="289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49" name="AutoShape 16"/>
            <p:cNvSpPr>
              <a:spLocks noChangeArrowheads="1"/>
            </p:cNvSpPr>
            <p:nvPr/>
          </p:nvSpPr>
          <p:spPr bwMode="auto">
            <a:xfrm>
              <a:off x="5405" y="2010"/>
              <a:ext cx="288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1027" name="Line 26"/>
          <p:cNvSpPr>
            <a:spLocks noChangeShapeType="1"/>
          </p:cNvSpPr>
          <p:nvPr userDrawn="1"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19050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  <p:pic>
        <p:nvPicPr>
          <p:cNvPr id="2052" name="Picture 6"/>
          <p:cNvPicPr preferRelativeResize="0">
            <a:picLocks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88" y="614363"/>
            <a:ext cx="7294562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6"/>
          <p:cNvPicPr preferRelativeResize="0">
            <a:picLocks noChangeArrowheads="1"/>
          </p:cNvPicPr>
          <p:nvPr userDrawn="1"/>
        </p:nvPicPr>
        <p:blipFill>
          <a:blip r:embed="rId4" cstate="print"/>
          <a:srcRect l="96965"/>
          <a:stretch>
            <a:fillRect/>
          </a:stretch>
        </p:blipFill>
        <p:spPr bwMode="auto">
          <a:xfrm>
            <a:off x="7640638" y="617538"/>
            <a:ext cx="220662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 preferRelativeResize="0">
            <a:picLocks noChangeArrowheads="1"/>
          </p:cNvPicPr>
          <p:nvPr userDrawn="1"/>
        </p:nvPicPr>
        <p:blipFill>
          <a:blip r:embed="rId4" cstate="print"/>
          <a:srcRect l="96965"/>
          <a:stretch>
            <a:fillRect/>
          </a:stretch>
        </p:blipFill>
        <p:spPr bwMode="auto">
          <a:xfrm>
            <a:off x="7358063" y="611188"/>
            <a:ext cx="220662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6"/>
          <p:cNvPicPr preferRelativeResize="0">
            <a:picLocks noChangeArrowheads="1"/>
          </p:cNvPicPr>
          <p:nvPr userDrawn="1"/>
        </p:nvPicPr>
        <p:blipFill>
          <a:blip r:embed="rId4" cstate="print"/>
          <a:srcRect l="96965"/>
          <a:stretch>
            <a:fillRect/>
          </a:stretch>
        </p:blipFill>
        <p:spPr bwMode="auto">
          <a:xfrm>
            <a:off x="8193088" y="614363"/>
            <a:ext cx="220662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6"/>
          <p:cNvPicPr preferRelativeResize="0">
            <a:picLocks noChangeArrowheads="1"/>
          </p:cNvPicPr>
          <p:nvPr userDrawn="1"/>
        </p:nvPicPr>
        <p:blipFill>
          <a:blip r:embed="rId4" cstate="print"/>
          <a:srcRect l="96965"/>
          <a:stretch>
            <a:fillRect/>
          </a:stretch>
        </p:blipFill>
        <p:spPr bwMode="auto">
          <a:xfrm>
            <a:off x="7908925" y="609600"/>
            <a:ext cx="222250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6"/>
          <p:cNvPicPr preferRelativeResize="0">
            <a:picLocks noChangeArrowheads="1"/>
          </p:cNvPicPr>
          <p:nvPr userDrawn="1"/>
        </p:nvPicPr>
        <p:blipFill>
          <a:blip r:embed="rId4" cstate="print"/>
          <a:srcRect l="96965"/>
          <a:stretch>
            <a:fillRect/>
          </a:stretch>
        </p:blipFill>
        <p:spPr bwMode="auto">
          <a:xfrm>
            <a:off x="8759825" y="623888"/>
            <a:ext cx="220663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6"/>
          <p:cNvPicPr preferRelativeResize="0">
            <a:picLocks noChangeArrowheads="1"/>
          </p:cNvPicPr>
          <p:nvPr userDrawn="1"/>
        </p:nvPicPr>
        <p:blipFill>
          <a:blip r:embed="rId4" cstate="print"/>
          <a:srcRect l="96965"/>
          <a:stretch>
            <a:fillRect/>
          </a:stretch>
        </p:blipFill>
        <p:spPr bwMode="auto">
          <a:xfrm>
            <a:off x="8477250" y="619125"/>
            <a:ext cx="220663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7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391961"/>
            <a:ext cx="9144000" cy="9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그림 25" descr="JNTG_LOGO_5%여백-명도인상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6505032"/>
            <a:ext cx="864369" cy="35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35" r:id="rId1"/>
    <p:sldLayoutId id="2147484433" r:id="rId2"/>
  </p:sldLayoutIdLst>
  <p:hf hdr="0" ftr="0" dt="0"/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£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£"/>
        <a:defRPr kumimoji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56726B1F-216D-45D2-8059-F2A67033CE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1000" contras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701084"/>
            <a:ext cx="9144000" cy="5688633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277" name="Rectangle 4"/>
          <p:cNvSpPr>
            <a:spLocks noChangeArrowheads="1"/>
          </p:cNvSpPr>
          <p:nvPr/>
        </p:nvSpPr>
        <p:spPr bwMode="gray">
          <a:xfrm>
            <a:off x="0" y="1556792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ko-KR" sz="6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JNTG </a:t>
            </a:r>
            <a:r>
              <a:rPr lang="ko-KR" altLang="en-US" sz="6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윤리경영</a:t>
            </a:r>
            <a:endParaRPr lang="en-US" altLang="ko-KR" sz="6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6300" y="6470480"/>
            <a:ext cx="9137700" cy="387520"/>
            <a:chOff x="6300" y="6470480"/>
            <a:chExt cx="9137700" cy="387520"/>
          </a:xfrm>
        </p:grpSpPr>
        <p:sp>
          <p:nvSpPr>
            <p:cNvPr id="9" name="직사각형 8"/>
            <p:cNvSpPr/>
            <p:nvPr/>
          </p:nvSpPr>
          <p:spPr>
            <a:xfrm>
              <a:off x="7816976" y="6525344"/>
              <a:ext cx="1327024" cy="3326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6300" y="6470480"/>
              <a:ext cx="1973412" cy="3869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E474D6A8-CE79-4F68-8B19-9C0BF4757D6F}"/>
              </a:ext>
            </a:extLst>
          </p:cNvPr>
          <p:cNvSpPr/>
          <p:nvPr/>
        </p:nvSpPr>
        <p:spPr>
          <a:xfrm>
            <a:off x="683568" y="2276872"/>
            <a:ext cx="7920880" cy="324036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5.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윤리강령 준수의무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모든 임직원은 윤리강령을 준수하여야 하며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임원과 관리자는 소속 직원이 윤리강령을 준수 하도록 관리할 책임이 있으며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조기수습을 위해 적극 노력해야 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윤리강령 위반행위 발생시 철저한 원인 규명과 교육을 통해 재발을 방지한다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모든 임직원은 윤리강령을 성실히 준수하여야 하며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이를 위반할 경우 징계 조치를 받는 등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해당 행위에 대한 책임을 진다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윤리강령을 위반하는 행위를 강요 받거나 인지한 경우에는 부서장 또는 해당 임원이나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	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경영지원총괄 임원에게 신고하고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의구심이 생기는 행위는 사전 상사나 임원과 협의 후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조치한다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kumimoji="0" lang="ko-KR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오각형 12">
            <a:extLst>
              <a:ext uri="{FF2B5EF4-FFF2-40B4-BE49-F238E27FC236}">
                <a16:creationId xmlns:a16="http://schemas.microsoft.com/office/drawing/2014/main" id="{B9509EA2-0427-4140-BF02-A1497FAABF62}"/>
              </a:ext>
            </a:extLst>
          </p:cNvPr>
          <p:cNvSpPr/>
          <p:nvPr/>
        </p:nvSpPr>
        <p:spPr>
          <a:xfrm>
            <a:off x="467544" y="1124744"/>
            <a:ext cx="1800000" cy="612000"/>
          </a:xfrm>
          <a:prstGeom prst="homePlate">
            <a:avLst/>
          </a:prstGeom>
          <a:gradFill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고객만족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갈매기형 수장 13">
            <a:extLst>
              <a:ext uri="{FF2B5EF4-FFF2-40B4-BE49-F238E27FC236}">
                <a16:creationId xmlns:a16="http://schemas.microsoft.com/office/drawing/2014/main" id="{582D89B5-8194-4D42-B0C8-3873F8DA879B}"/>
              </a:ext>
            </a:extLst>
          </p:cNvPr>
          <p:cNvSpPr/>
          <p:nvPr/>
        </p:nvSpPr>
        <p:spPr>
          <a:xfrm>
            <a:off x="2051920" y="1124744"/>
            <a:ext cx="1800000" cy="612000"/>
          </a:xfrm>
          <a:prstGeom prst="chevron">
            <a:avLst/>
          </a:prstGeom>
          <a:gradFill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정도경영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갈매기형 수장 14">
            <a:extLst>
              <a:ext uri="{FF2B5EF4-FFF2-40B4-BE49-F238E27FC236}">
                <a16:creationId xmlns:a16="http://schemas.microsoft.com/office/drawing/2014/main" id="{B9FB300B-9802-408B-8D79-FEE5E400B729}"/>
              </a:ext>
            </a:extLst>
          </p:cNvPr>
          <p:cNvSpPr/>
          <p:nvPr/>
        </p:nvSpPr>
        <p:spPr>
          <a:xfrm>
            <a:off x="3636096" y="1124744"/>
            <a:ext cx="1872008" cy="612000"/>
          </a:xfrm>
          <a:prstGeom prst="chevron">
            <a:avLst/>
          </a:prstGeom>
          <a:gradFill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환경보전과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안전</a:t>
            </a:r>
          </a:p>
        </p:txBody>
      </p:sp>
      <p:sp>
        <p:nvSpPr>
          <p:cNvPr id="12" name="갈매기형 수장 15">
            <a:extLst>
              <a:ext uri="{FF2B5EF4-FFF2-40B4-BE49-F238E27FC236}">
                <a16:creationId xmlns:a16="http://schemas.microsoft.com/office/drawing/2014/main" id="{7DF9EC38-2E86-42E6-82D3-3DDEAA9D097A}"/>
              </a:ext>
            </a:extLst>
          </p:cNvPr>
          <p:cNvSpPr/>
          <p:nvPr/>
        </p:nvSpPr>
        <p:spPr>
          <a:xfrm>
            <a:off x="5292280" y="1124744"/>
            <a:ext cx="1800000" cy="612000"/>
          </a:xfrm>
          <a:prstGeom prst="chevron">
            <a:avLst/>
          </a:prstGeom>
          <a:gradFill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청결한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조직문화</a:t>
            </a:r>
          </a:p>
        </p:txBody>
      </p:sp>
      <p:sp>
        <p:nvSpPr>
          <p:cNvPr id="13" name="갈매기형 수장 16">
            <a:extLst>
              <a:ext uri="{FF2B5EF4-FFF2-40B4-BE49-F238E27FC236}">
                <a16:creationId xmlns:a16="http://schemas.microsoft.com/office/drawing/2014/main" id="{7D0E0B1C-3B33-4411-AA5A-8B046C0E83C5}"/>
              </a:ext>
            </a:extLst>
          </p:cNvPr>
          <p:cNvSpPr/>
          <p:nvPr/>
        </p:nvSpPr>
        <p:spPr>
          <a:xfrm>
            <a:off x="6876456" y="1124744"/>
            <a:ext cx="1800000" cy="612000"/>
          </a:xfrm>
          <a:prstGeom prst="chevron">
            <a:avLst/>
          </a:prstGeom>
          <a:solidFill>
            <a:sysClr val="windowText" lastClr="000000">
              <a:lumMod val="65000"/>
              <a:lumOff val="35000"/>
            </a:sysClr>
          </a:solidFill>
          <a:ln w="25400" cap="flat" cmpd="sng" algn="ctr">
            <a:noFill/>
            <a:prstDash val="solid"/>
          </a:ln>
          <a:effectLst>
            <a:reflection blurRad="6350" stA="50000" endA="300" endPos="55500" dist="50800" dir="5400000" sy="-100000" algn="bl" rotWithShape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윤리강령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준수 의무</a:t>
            </a:r>
          </a:p>
        </p:txBody>
      </p:sp>
    </p:spTree>
    <p:extLst>
      <p:ext uri="{BB962C8B-B14F-4D97-AF65-F5344CB8AC3E}">
        <p14:creationId xmlns:p14="http://schemas.microsoft.com/office/powerpoint/2010/main" val="3242331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56BF86ED-A676-4AEB-BD3F-A4049808A85B}"/>
              </a:ext>
            </a:extLst>
          </p:cNvPr>
          <p:cNvSpPr/>
          <p:nvPr/>
        </p:nvSpPr>
        <p:spPr>
          <a:xfrm>
            <a:off x="467544" y="908720"/>
            <a:ext cx="8208912" cy="136815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◆ 사이버 감사실 운영  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부정제보는 윤리경영의 정착과 실천을 위해 여러분의 고견을 경청하는 곳 입니다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제보자 및 제보내용은 </a:t>
            </a:r>
            <a:r>
              <a:rPr kumimoji="0" lang="ko-KR" altLang="en-US" sz="1600" b="0" i="0" u="sng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철저하게 비밀을 보장합니다</a:t>
            </a:r>
            <a:r>
              <a:rPr kumimoji="0" lang="en-US" altLang="ko-KR" sz="1600" b="0" i="0" u="sng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의견은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하 원칙에 의거하여 표현하여 주시면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답변에 큰 도움이 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6" name="다이어그램 5">
            <a:extLst>
              <a:ext uri="{FF2B5EF4-FFF2-40B4-BE49-F238E27FC236}">
                <a16:creationId xmlns:a16="http://schemas.microsoft.com/office/drawing/2014/main" id="{D4910AED-05E2-4FA9-9FE9-C8A5CD02E7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57084094"/>
              </p:ext>
            </p:extLst>
          </p:nvPr>
        </p:nvGraphicFramePr>
        <p:xfrm>
          <a:off x="611560" y="2636912"/>
          <a:ext cx="7776864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직사각형 6">
            <a:extLst>
              <a:ext uri="{FF2B5EF4-FFF2-40B4-BE49-F238E27FC236}">
                <a16:creationId xmlns:a16="http://schemas.microsoft.com/office/drawing/2014/main" id="{A9E2EE3B-8668-4401-BDA2-DB2ED90CC9CE}"/>
              </a:ext>
            </a:extLst>
          </p:cNvPr>
          <p:cNvSpPr/>
          <p:nvPr/>
        </p:nvSpPr>
        <p:spPr>
          <a:xfrm>
            <a:off x="467544" y="5085184"/>
            <a:ext cx="8208912" cy="115212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제보 내용에 대한 처리결과는 빠른 시일 내 전화나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E-mail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로 회신해 드립니다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또한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실명 제보를 원칙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으로 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FB2226-E9C3-4525-964A-F31C04C251D2}"/>
              </a:ext>
            </a:extLst>
          </p:cNvPr>
          <p:cNvSpPr txBox="1"/>
          <p:nvPr/>
        </p:nvSpPr>
        <p:spPr>
          <a:xfrm>
            <a:off x="288032" y="116632"/>
            <a:ext cx="8604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kumimoji="0" lang="ko-KR" altLang="en-US" sz="24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제이앤티지</a:t>
            </a:r>
            <a:r>
              <a:rPr kumimoji="0" lang="ko-KR" alt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윤리경영 관리</a:t>
            </a: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사이버 감사실</a:t>
            </a: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ko-KR" altLang="en-US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55920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>
            <a:extLst>
              <a:ext uri="{FF2B5EF4-FFF2-40B4-BE49-F238E27FC236}">
                <a16:creationId xmlns:a16="http://schemas.microsoft.com/office/drawing/2014/main" id="{23968143-8C4B-4FD4-9772-C77C2099BA89}"/>
              </a:ext>
            </a:extLst>
          </p:cNvPr>
          <p:cNvSpPr/>
          <p:nvPr/>
        </p:nvSpPr>
        <p:spPr>
          <a:xfrm>
            <a:off x="395536" y="476672"/>
            <a:ext cx="5328592" cy="79208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◆ 제보 대상 및 방법</a:t>
            </a:r>
          </a:p>
        </p:txBody>
      </p:sp>
      <p:grpSp>
        <p:nvGrpSpPr>
          <p:cNvPr id="14" name="그룹 25">
            <a:extLst>
              <a:ext uri="{FF2B5EF4-FFF2-40B4-BE49-F238E27FC236}">
                <a16:creationId xmlns:a16="http://schemas.microsoft.com/office/drawing/2014/main" id="{C6645DC4-88D3-4A78-9AB3-591DAE941956}"/>
              </a:ext>
            </a:extLst>
          </p:cNvPr>
          <p:cNvGrpSpPr/>
          <p:nvPr/>
        </p:nvGrpSpPr>
        <p:grpSpPr>
          <a:xfrm>
            <a:off x="611560" y="1196752"/>
            <a:ext cx="3096344" cy="3473318"/>
            <a:chOff x="1982630" y="963794"/>
            <a:chExt cx="2373347" cy="3473318"/>
          </a:xfrm>
        </p:grpSpPr>
        <p:sp>
          <p:nvSpPr>
            <p:cNvPr id="15" name="직사각형 4">
              <a:extLst>
                <a:ext uri="{FF2B5EF4-FFF2-40B4-BE49-F238E27FC236}">
                  <a16:creationId xmlns:a16="http://schemas.microsoft.com/office/drawing/2014/main" id="{28914DA1-4671-47C7-BBB6-32D396943C08}"/>
                </a:ext>
              </a:extLst>
            </p:cNvPr>
            <p:cNvSpPr/>
            <p:nvPr/>
          </p:nvSpPr>
          <p:spPr>
            <a:xfrm>
              <a:off x="2093991" y="980728"/>
              <a:ext cx="2227214" cy="3456384"/>
            </a:xfrm>
            <a:custGeom>
              <a:avLst/>
              <a:gdLst/>
              <a:ahLst/>
              <a:cxnLst/>
              <a:rect l="l" t="t" r="r" b="b"/>
              <a:pathLst>
                <a:path w="1920213" h="3456384">
                  <a:moveTo>
                    <a:pt x="0" y="0"/>
                  </a:moveTo>
                  <a:lnTo>
                    <a:pt x="31031" y="0"/>
                  </a:lnTo>
                  <a:cubicBezTo>
                    <a:pt x="559980" y="117045"/>
                    <a:pt x="1205051" y="203359"/>
                    <a:pt x="1920213" y="248450"/>
                  </a:cubicBezTo>
                  <a:lnTo>
                    <a:pt x="1920213" y="3208932"/>
                  </a:lnTo>
                  <a:cubicBezTo>
                    <a:pt x="1207139" y="3253887"/>
                    <a:pt x="563749" y="3339833"/>
                    <a:pt x="35675" y="3456384"/>
                  </a:cubicBezTo>
                  <a:lnTo>
                    <a:pt x="0" y="3456384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4002951-05CE-4641-BA94-8425425EABA2}"/>
                </a:ext>
              </a:extLst>
            </p:cNvPr>
            <p:cNvSpPr txBox="1"/>
            <p:nvPr/>
          </p:nvSpPr>
          <p:spPr>
            <a:xfrm>
              <a:off x="2051721" y="1484784"/>
              <a:ext cx="2304256" cy="2429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ko-KR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임직원의 공금횡령 및 수뢰 사실</a:t>
              </a:r>
              <a:endParaRPr kumimoji="0" lang="en-US" altLang="ko-KR" sz="13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defTabSz="914400" eaLnBrk="1" fontAlgn="auto" latinLnBrk="0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ko-KR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임직원의 부당한 업무 처리</a:t>
              </a:r>
              <a:endParaRPr kumimoji="0" lang="en-US" altLang="ko-KR" sz="13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defTabSz="914400" eaLnBrk="1" fontAlgn="auto" latinLnBrk="0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ko-KR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 금품</a:t>
              </a:r>
              <a:r>
                <a:rPr kumimoji="0" lang="en-US" altLang="ko-KR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kumimoji="0" lang="ko-KR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접대 요구나 제공사실</a:t>
              </a:r>
              <a:endParaRPr kumimoji="0" lang="en-US" altLang="ko-KR" sz="13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defTabSz="914400" eaLnBrk="1" fontAlgn="auto" latinLnBrk="0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altLang="ko-KR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kumimoji="0" lang="ko-KR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임직원의 이중 취업 사례</a:t>
              </a:r>
              <a:endParaRPr kumimoji="0" lang="en-US" altLang="ko-KR" sz="13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defTabSz="914400" eaLnBrk="1" fontAlgn="auto" latinLnBrk="0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altLang="ko-KR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kumimoji="0" lang="ko-KR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성희롱에 따른 풍기문란 사례</a:t>
              </a:r>
              <a:endParaRPr kumimoji="0" lang="en-US" altLang="ko-KR" sz="13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defTabSz="914400" eaLnBrk="1" fontAlgn="auto" latinLnBrk="0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ko-KR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기타 윤리강령에 위배되는 사항</a:t>
              </a:r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3337E959-F418-478A-B724-C92E747FB828}"/>
                </a:ext>
              </a:extLst>
            </p:cNvPr>
            <p:cNvSpPr/>
            <p:nvPr/>
          </p:nvSpPr>
          <p:spPr>
            <a:xfrm>
              <a:off x="1982630" y="963794"/>
              <a:ext cx="1275834" cy="306592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제보 대상</a:t>
              </a:r>
            </a:p>
          </p:txBody>
        </p:sp>
      </p:grpSp>
      <p:sp>
        <p:nvSpPr>
          <p:cNvPr id="18" name="직사각형 11">
            <a:extLst>
              <a:ext uri="{FF2B5EF4-FFF2-40B4-BE49-F238E27FC236}">
                <a16:creationId xmlns:a16="http://schemas.microsoft.com/office/drawing/2014/main" id="{4CFB4A23-B3ED-4634-A58C-7AB3FA7C5714}"/>
              </a:ext>
            </a:extLst>
          </p:cNvPr>
          <p:cNvSpPr/>
          <p:nvPr/>
        </p:nvSpPr>
        <p:spPr>
          <a:xfrm>
            <a:off x="4551992" y="709630"/>
            <a:ext cx="3908440" cy="4015514"/>
          </a:xfrm>
          <a:custGeom>
            <a:avLst/>
            <a:gdLst/>
            <a:ahLst/>
            <a:cxnLst/>
            <a:rect l="l" t="t" r="r" b="b"/>
            <a:pathLst>
              <a:path w="1920214" h="3456384">
                <a:moveTo>
                  <a:pt x="1912474" y="0"/>
                </a:moveTo>
                <a:lnTo>
                  <a:pt x="1920214" y="0"/>
                </a:lnTo>
                <a:lnTo>
                  <a:pt x="1920214" y="3456384"/>
                </a:lnTo>
                <a:lnTo>
                  <a:pt x="1907832" y="3456384"/>
                </a:lnTo>
                <a:cubicBezTo>
                  <a:pt x="1374010" y="3338582"/>
                  <a:pt x="722358" y="3252021"/>
                  <a:pt x="0" y="3207517"/>
                </a:cubicBezTo>
                <a:lnTo>
                  <a:pt x="0" y="249865"/>
                </a:lnTo>
                <a:cubicBezTo>
                  <a:pt x="724450" y="205227"/>
                  <a:pt x="1377784" y="118297"/>
                  <a:pt x="1912474" y="0"/>
                </a:cubicBezTo>
                <a:close/>
              </a:path>
            </a:pathLst>
          </a:custGeom>
          <a:solidFill>
            <a:srgbClr val="8064A2">
              <a:lumMod val="50000"/>
            </a:srgbClr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A4000ED6-26A8-406B-931D-A6B3C127C14F}"/>
              </a:ext>
            </a:extLst>
          </p:cNvPr>
          <p:cNvSpPr/>
          <p:nvPr/>
        </p:nvSpPr>
        <p:spPr>
          <a:xfrm>
            <a:off x="6660232" y="692696"/>
            <a:ext cx="1934000" cy="306592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제보 방법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3C0CA30-4C89-4A6F-A3FA-BB41C1C15B79}"/>
              </a:ext>
            </a:extLst>
          </p:cNvPr>
          <p:cNvSpPr txBox="1"/>
          <p:nvPr/>
        </p:nvSpPr>
        <p:spPr>
          <a:xfrm>
            <a:off x="4499992" y="1213687"/>
            <a:ext cx="4032448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악의적인 신고 및 음해성 허위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신고를 방지하기   </a:t>
            </a:r>
            <a:endParaRPr kumimoji="0" lang="en-US" altLang="ko-KR" sz="1300" b="0" dirty="0">
              <a:solidFill>
                <a:prstClr val="white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위하여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“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실명 신고제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”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를 원칙으로 함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en-US" altLang="ko-KR" sz="1300" b="0" dirty="0">
              <a:solidFill>
                <a:prstClr val="white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신고사항의 접수 및 조사 여부를 </a:t>
            </a:r>
            <a:r>
              <a:rPr kumimoji="0" lang="ko-KR" altLang="en-US" sz="1300" b="0" dirty="0" err="1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감사실에서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결정</a:t>
            </a:r>
            <a:endParaRPr kumimoji="0" lang="en-US" altLang="ko-KR" sz="1300" b="0" dirty="0">
              <a:solidFill>
                <a:prstClr val="white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300" b="0" spc="-15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( </a:t>
            </a:r>
            <a:r>
              <a:rPr kumimoji="0" lang="ko-KR" altLang="en-US" sz="1300" b="0" spc="-15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신고자의 연락처 반드시 기재 </a:t>
            </a:r>
            <a:r>
              <a:rPr kumimoji="0" lang="en-US" altLang="ko-KR" sz="1300" b="0" spc="-15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en-US" altLang="ko-KR" sz="1300" b="0" dirty="0">
              <a:solidFill>
                <a:prstClr val="white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비리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불공정 업무처리 신고내용을 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r>
            <a:r>
              <a:rPr kumimoji="0" lang="ko-KR" altLang="en-US" sz="1300" b="0" dirty="0" err="1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하원칙</a:t>
            </a:r>
            <a:b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(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누가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언제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어디서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무엇을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어떻게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왜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에 따라</a:t>
            </a:r>
            <a:b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구체적으로 작성하여 신고</a:t>
            </a:r>
            <a:endParaRPr kumimoji="0" lang="en-US" altLang="ko-KR" sz="1300" b="0" dirty="0">
              <a:solidFill>
                <a:prstClr val="white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en-US" altLang="ko-KR" sz="1300" b="0" dirty="0">
              <a:solidFill>
                <a:prstClr val="white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연락처</a:t>
            </a:r>
            <a:endParaRPr kumimoji="0" lang="en-US" altLang="ko-KR" sz="1300" b="0" dirty="0">
              <a:solidFill>
                <a:prstClr val="white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E-mail : ilnoli@thejnt.com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kumimoji="0" lang="ko-KR" altLang="en-US" sz="1300" b="0" dirty="0">
              <a:solidFill>
                <a:prstClr val="white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7E360364-9F85-410A-9041-6411E27BA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81256">
            <a:off x="2331287" y="595936"/>
            <a:ext cx="2427268" cy="18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직사각형 21">
            <a:extLst>
              <a:ext uri="{FF2B5EF4-FFF2-40B4-BE49-F238E27FC236}">
                <a16:creationId xmlns:a16="http://schemas.microsoft.com/office/drawing/2014/main" id="{2C2190DB-B414-409F-8B29-1B575E5BFF87}"/>
              </a:ext>
            </a:extLst>
          </p:cNvPr>
          <p:cNvSpPr/>
          <p:nvPr/>
        </p:nvSpPr>
        <p:spPr>
          <a:xfrm>
            <a:off x="467544" y="4837628"/>
            <a:ext cx="5328592" cy="79208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◆ 제보자 보호 프로그램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3F07D9-AD68-48CD-BB34-2189AE0A5573}"/>
              </a:ext>
            </a:extLst>
          </p:cNvPr>
          <p:cNvSpPr txBox="1"/>
          <p:nvPr/>
        </p:nvSpPr>
        <p:spPr>
          <a:xfrm>
            <a:off x="755576" y="5269676"/>
            <a:ext cx="7992888" cy="923330"/>
          </a:xfrm>
          <a:prstGeom prst="rect">
            <a:avLst/>
          </a:prstGeom>
          <a:solidFill>
            <a:srgbClr val="F79646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비밀 보장 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제보자의 신분을 공개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암시하는 행위 금지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신분 보장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어떠한 불이익이나 처벌에 대해 보호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책임 감면 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제보자에 대한 징계를 경감 또는 면제 할 수 있다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978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그룹 23">
            <a:extLst>
              <a:ext uri="{FF2B5EF4-FFF2-40B4-BE49-F238E27FC236}">
                <a16:creationId xmlns:a16="http://schemas.microsoft.com/office/drawing/2014/main" id="{FF120575-3D48-4573-ABD8-101E4CA1D8EE}"/>
              </a:ext>
            </a:extLst>
          </p:cNvPr>
          <p:cNvGrpSpPr/>
          <p:nvPr/>
        </p:nvGrpSpPr>
        <p:grpSpPr>
          <a:xfrm>
            <a:off x="4471628" y="3253584"/>
            <a:ext cx="4672372" cy="1800200"/>
            <a:chOff x="4211960" y="4149080"/>
            <a:chExt cx="4968552" cy="1800200"/>
          </a:xfrm>
          <a:solidFill>
            <a:srgbClr val="F47920"/>
          </a:solidFill>
        </p:grpSpPr>
        <p:sp>
          <p:nvSpPr>
            <p:cNvPr id="25" name="평행 사변형 24">
              <a:extLst>
                <a:ext uri="{FF2B5EF4-FFF2-40B4-BE49-F238E27FC236}">
                  <a16:creationId xmlns:a16="http://schemas.microsoft.com/office/drawing/2014/main" id="{F6A54C18-7214-4071-ABCD-65F4162B31F3}"/>
                </a:ext>
              </a:extLst>
            </p:cNvPr>
            <p:cNvSpPr/>
            <p:nvPr/>
          </p:nvSpPr>
          <p:spPr>
            <a:xfrm>
              <a:off x="4211960" y="4149080"/>
              <a:ext cx="4968552" cy="1800200"/>
            </a:xfrm>
            <a:prstGeom prst="parallelogram">
              <a:avLst>
                <a:gd name="adj" fmla="val 618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C6A1DA6E-8BBD-4D07-804F-26DC3FAD05A4}"/>
                </a:ext>
              </a:extLst>
            </p:cNvPr>
            <p:cNvSpPr/>
            <p:nvPr/>
          </p:nvSpPr>
          <p:spPr>
            <a:xfrm>
              <a:off x="7668344" y="4149080"/>
              <a:ext cx="1512168" cy="180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DFE4E57-1B62-420F-822A-392E0BFA6E74}"/>
              </a:ext>
            </a:extLst>
          </p:cNvPr>
          <p:cNvSpPr/>
          <p:nvPr/>
        </p:nvSpPr>
        <p:spPr>
          <a:xfrm>
            <a:off x="5580112" y="3284984"/>
            <a:ext cx="356388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4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34" charset="-127"/>
              </a:rPr>
              <a:t>SECTION 2. </a:t>
            </a:r>
          </a:p>
          <a:p>
            <a:pPr algn="just"/>
            <a:endParaRPr lang="en-US" altLang="ko-KR" sz="30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Malgun Gothic Semilight" panose="020B0502040204020203" pitchFamily="34" charset="-127"/>
            </a:endParaRPr>
          </a:p>
          <a:p>
            <a:pPr algn="just"/>
            <a:r>
              <a:rPr kumimoji="0" lang="ko-KR" altLang="en-US" sz="2800" kern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정의 및 </a:t>
            </a:r>
            <a:r>
              <a:rPr kumimoji="0" lang="en-US" altLang="ko-KR" sz="2800" kern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Action Plan</a:t>
            </a:r>
            <a:r>
              <a:rPr lang="en-US" altLang="ko-KR" sz="28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34" charset="-127"/>
              </a:rPr>
              <a:t> 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2080C7DC-9D51-40A6-BD2A-E1D5921512C8}"/>
              </a:ext>
            </a:extLst>
          </p:cNvPr>
          <p:cNvSpPr/>
          <p:nvPr/>
        </p:nvSpPr>
        <p:spPr>
          <a:xfrm>
            <a:off x="251520" y="2230080"/>
            <a:ext cx="45720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kumimoji="0"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윤리행동 </a:t>
            </a:r>
            <a:endParaRPr kumimoji="0" lang="en-US" altLang="ko-KR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kumimoji="0" lang="en-US" altLang="ko-KR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1) </a:t>
            </a:r>
            <a:r>
              <a:rPr kumimoji="0" lang="ko-KR" altLang="en-US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윤리행동이란</a:t>
            </a:r>
            <a:r>
              <a:rPr kumimoji="0" lang="en-US" altLang="ko-KR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2) </a:t>
            </a:r>
            <a:r>
              <a:rPr kumimoji="0" lang="ko-KR" altLang="en-US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행동 키워드</a:t>
            </a:r>
            <a:endParaRPr kumimoji="0" lang="en-US" altLang="ko-KR" sz="1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</a:pPr>
            <a:endParaRPr kumimoji="0" lang="en-US" altLang="ko-KR" sz="20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kumimoji="0"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행동 지침</a:t>
            </a:r>
            <a:endParaRPr kumimoji="0" lang="en-US" altLang="ko-KR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1)</a:t>
            </a:r>
            <a:r>
              <a:rPr kumimoji="0" lang="ko-KR" altLang="en-US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투명하고 공정한 직무수행</a:t>
            </a:r>
            <a:endParaRPr kumimoji="0" lang="en-US" altLang="ko-KR" sz="1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2)</a:t>
            </a:r>
            <a:r>
              <a:rPr kumimoji="0" lang="ko-KR" altLang="en-US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거래처와의 관계유지</a:t>
            </a:r>
            <a:endParaRPr kumimoji="0" lang="en-US" altLang="ko-KR" sz="1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3)</a:t>
            </a:r>
            <a:r>
              <a:rPr kumimoji="0" lang="ko-KR" altLang="en-US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사익</a:t>
            </a:r>
            <a:r>
              <a:rPr kumimoji="0" lang="en-US" altLang="ko-KR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私益</a:t>
            </a:r>
            <a:r>
              <a:rPr kumimoji="0" lang="en-US" altLang="ko-KR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kumimoji="0" lang="ko-KR" altLang="en-US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취득 금지</a:t>
            </a:r>
            <a:endParaRPr kumimoji="0" lang="en-US" altLang="ko-KR" sz="1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4)</a:t>
            </a:r>
            <a:r>
              <a:rPr kumimoji="0" lang="ko-KR" altLang="en-US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회사 정보 보호</a:t>
            </a:r>
            <a:endParaRPr kumimoji="0" lang="en-US" altLang="ko-KR" sz="1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42107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102">
            <a:extLst>
              <a:ext uri="{FF2B5EF4-FFF2-40B4-BE49-F238E27FC236}">
                <a16:creationId xmlns:a16="http://schemas.microsoft.com/office/drawing/2014/main" id="{313EF0AC-EAC3-4C49-85EC-C11B1C6608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1412776"/>
            <a:ext cx="7992888" cy="108012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고객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거래처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임직원 등 회사의 경영활동과 관련 있는 주체들이 공존공영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하기 위하여 임직원들이 윤리적 판단에 따라 업무를 수행하는 것을 의미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D0FA1FD-EB80-4468-B988-E25505C0EE43}"/>
              </a:ext>
            </a:extLst>
          </p:cNvPr>
          <p:cNvSpPr txBox="1"/>
          <p:nvPr/>
        </p:nvSpPr>
        <p:spPr>
          <a:xfrm>
            <a:off x="323528" y="122090"/>
            <a:ext cx="8604448" cy="464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auto" latinLnBrk="0" hangingPunct="0">
              <a:lnSpc>
                <a:spcPct val="110000"/>
              </a:lnSpc>
              <a:spcBef>
                <a:spcPct val="50000"/>
              </a:spcBef>
              <a:spcAft>
                <a:spcPct val="40000"/>
              </a:spcAft>
            </a:pP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kumimoji="0" lang="ko-KR" alt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윤리행동 </a:t>
            </a:r>
            <a:endParaRPr kumimoji="0" lang="en-US" altLang="ko-KR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AutoShape 114">
            <a:extLst>
              <a:ext uri="{FF2B5EF4-FFF2-40B4-BE49-F238E27FC236}">
                <a16:creationId xmlns:a16="http://schemas.microsoft.com/office/drawing/2014/main" id="{84E45D30-0A29-426F-9069-547A392DC8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1032" y="4869160"/>
            <a:ext cx="2555304" cy="1296144"/>
          </a:xfrm>
          <a:prstGeom prst="roundRect">
            <a:avLst>
              <a:gd name="adj" fmla="val 5912"/>
            </a:avLst>
          </a:prstGeom>
          <a:gradFill rotWithShape="0">
            <a:gsLst>
              <a:gs pos="0">
                <a:srgbClr val="FFADAD"/>
              </a:gs>
              <a:gs pos="100000">
                <a:srgbClr val="FEEEF3"/>
              </a:gs>
            </a:gsLst>
            <a:lin ang="5400000" scaled="1"/>
          </a:gradFill>
          <a:ln w="38100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kumimoji="0" lang="ko-KR" altLang="ko-KR" sz="1600" b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AutoShape 115">
            <a:extLst>
              <a:ext uri="{FF2B5EF4-FFF2-40B4-BE49-F238E27FC236}">
                <a16:creationId xmlns:a16="http://schemas.microsoft.com/office/drawing/2014/main" id="{C6BD42F5-6BC1-41D3-AFD3-25C4061088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123" y="5517232"/>
            <a:ext cx="2444204" cy="630942"/>
          </a:xfrm>
          <a:prstGeom prst="roundRect">
            <a:avLst>
              <a:gd name="adj" fmla="val 5912"/>
            </a:avLst>
          </a:prstGeom>
          <a:gradFill rotWithShape="0">
            <a:gsLst>
              <a:gs pos="0">
                <a:srgbClr val="FA90BD"/>
              </a:gs>
              <a:gs pos="100000">
                <a:srgbClr val="FCB4E4"/>
              </a:gs>
            </a:gsLst>
            <a:lin ang="5400000" scaled="1"/>
          </a:gradFill>
          <a:ln w="38100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kumimoji="0" lang="ko-KR" altLang="ko-KR" sz="1600" b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AutoShape 112">
            <a:extLst>
              <a:ext uri="{FF2B5EF4-FFF2-40B4-BE49-F238E27FC236}">
                <a16:creationId xmlns:a16="http://schemas.microsoft.com/office/drawing/2014/main" id="{CE73DB31-6EEC-482E-AC39-55F64701C7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688" y="4869160"/>
            <a:ext cx="2448272" cy="1296144"/>
          </a:xfrm>
          <a:prstGeom prst="roundRect">
            <a:avLst>
              <a:gd name="adj" fmla="val 5912"/>
            </a:avLst>
          </a:prstGeom>
          <a:gradFill rotWithShape="0">
            <a:gsLst>
              <a:gs pos="0">
                <a:srgbClr val="A0D28E"/>
              </a:gs>
              <a:gs pos="100000">
                <a:srgbClr val="DFF0DE"/>
              </a:gs>
            </a:gsLst>
            <a:lin ang="5400000" scaled="1"/>
          </a:gradFill>
          <a:ln w="38100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kumimoji="0" lang="ko-KR" altLang="ko-KR" sz="1600" b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3" name="AutoShape 113">
            <a:extLst>
              <a:ext uri="{FF2B5EF4-FFF2-40B4-BE49-F238E27FC236}">
                <a16:creationId xmlns:a16="http://schemas.microsoft.com/office/drawing/2014/main" id="{636D1DFB-7FE8-47AB-B850-73A52AAF20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688" y="5593487"/>
            <a:ext cx="2376265" cy="571817"/>
          </a:xfrm>
          <a:prstGeom prst="roundRect">
            <a:avLst>
              <a:gd name="adj" fmla="val 5912"/>
            </a:avLst>
          </a:prstGeom>
          <a:gradFill rotWithShape="0">
            <a:gsLst>
              <a:gs pos="0">
                <a:srgbClr val="74B159"/>
              </a:gs>
              <a:gs pos="100000">
                <a:srgbClr val="97D19B"/>
              </a:gs>
            </a:gsLst>
            <a:lin ang="5400000" scaled="1"/>
          </a:gradFill>
          <a:ln w="38100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kumimoji="0" lang="ko-KR" altLang="ko-KR" sz="1600" b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AutoShape 78">
            <a:extLst>
              <a:ext uri="{FF2B5EF4-FFF2-40B4-BE49-F238E27FC236}">
                <a16:creationId xmlns:a16="http://schemas.microsoft.com/office/drawing/2014/main" id="{BEA86CC0-5674-4328-BBF5-DC1EDD1EBA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856" y="3429000"/>
            <a:ext cx="2736304" cy="1224136"/>
          </a:xfrm>
          <a:prstGeom prst="roundRect">
            <a:avLst>
              <a:gd name="adj" fmla="val 5912"/>
            </a:avLst>
          </a:prstGeom>
          <a:gradFill rotWithShape="0">
            <a:gsLst>
              <a:gs pos="0">
                <a:srgbClr val="99CCFF"/>
              </a:gs>
              <a:gs pos="100000">
                <a:srgbClr val="CCECFF"/>
              </a:gs>
            </a:gsLst>
            <a:lin ang="5400000" scaled="1"/>
          </a:gradFill>
          <a:ln w="38100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kumimoji="0" lang="ko-KR" altLang="ko-KR" sz="1600" b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AutoShape 79">
            <a:extLst>
              <a:ext uri="{FF2B5EF4-FFF2-40B4-BE49-F238E27FC236}">
                <a16:creationId xmlns:a16="http://schemas.microsoft.com/office/drawing/2014/main" id="{EA7B4F5A-4FDC-4B77-97C9-AE64878ABC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856" y="4149080"/>
            <a:ext cx="2664296" cy="549188"/>
          </a:xfrm>
          <a:prstGeom prst="roundRect">
            <a:avLst>
              <a:gd name="adj" fmla="val 5912"/>
            </a:avLst>
          </a:prstGeom>
          <a:gradFill rotWithShape="0">
            <a:gsLst>
              <a:gs pos="0">
                <a:srgbClr val="65B2FF"/>
              </a:gs>
              <a:gs pos="100000">
                <a:srgbClr val="8FD4FF"/>
              </a:gs>
            </a:gsLst>
            <a:lin ang="5400000" scaled="1"/>
          </a:gradFill>
          <a:ln w="38100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kumimoji="0" lang="ko-KR" altLang="ko-KR" sz="1600" b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6" name="Rectangle 80">
            <a:extLst>
              <a:ext uri="{FF2B5EF4-FFF2-40B4-BE49-F238E27FC236}">
                <a16:creationId xmlns:a16="http://schemas.microsoft.com/office/drawing/2014/main" id="{6468DD08-87C5-461B-91A9-01470447B4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2028" y="4253053"/>
            <a:ext cx="261733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Font typeface="Wingdings" pitchFamily="2" charset="2"/>
              <a:buNone/>
            </a:pPr>
            <a:r>
              <a:rPr kumimoji="0" lang="ko-KR" altLang="en-US" sz="14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법규정 및 회사규정에 맞는가</a:t>
            </a:r>
            <a:r>
              <a:rPr kumimoji="0" lang="en-US" altLang="ko-KR" sz="14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kumimoji="0" lang="en-US" altLang="ko-KR" sz="1600" b="0" dirty="0">
              <a:solidFill>
                <a:srgbClr val="C0504D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Rectangle 88">
            <a:extLst>
              <a:ext uri="{FF2B5EF4-FFF2-40B4-BE49-F238E27FC236}">
                <a16:creationId xmlns:a16="http://schemas.microsoft.com/office/drawing/2014/main" id="{6901FD56-2706-4E8F-BD24-CC37A4B63B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696" y="5682734"/>
            <a:ext cx="21823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Font typeface="Wingdings" pitchFamily="2" charset="2"/>
              <a:buNone/>
            </a:pPr>
            <a:r>
              <a:rPr kumimoji="0" lang="ko-KR" altLang="en-US" sz="14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투명하게 수행되었는가</a:t>
            </a:r>
            <a:r>
              <a:rPr kumimoji="0" lang="en-US" altLang="ko-KR" sz="14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r>
              <a:rPr kumimoji="0" lang="en-US" altLang="ko-KR" sz="1600" b="0" dirty="0">
                <a:solidFill>
                  <a:srgbClr val="C0504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</a:p>
        </p:txBody>
      </p:sp>
      <p:sp>
        <p:nvSpPr>
          <p:cNvPr id="28" name="Rectangle 96">
            <a:extLst>
              <a:ext uri="{FF2B5EF4-FFF2-40B4-BE49-F238E27FC236}">
                <a16:creationId xmlns:a16="http://schemas.microsoft.com/office/drawing/2014/main" id="{26765828-9BF8-439D-A8B1-C56D617AC1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056" y="5534362"/>
            <a:ext cx="2444204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Font typeface="Wingdings" pitchFamily="2" charset="2"/>
              <a:buNone/>
            </a:pPr>
            <a:r>
              <a:rPr kumimoji="0" lang="ko-KR" altLang="en-US" sz="1400" b="0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상식적ㆍ합리적으로</a:t>
            </a:r>
            <a:r>
              <a:rPr kumimoji="0" lang="ko-KR" altLang="en-US" sz="14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buFont typeface="Wingdings" pitchFamily="2" charset="2"/>
              <a:buNone/>
            </a:pPr>
            <a:r>
              <a:rPr kumimoji="0" lang="ko-KR" altLang="en-US" sz="14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추진되었는가</a:t>
            </a:r>
            <a:r>
              <a:rPr kumimoji="0" lang="en-US" altLang="ko-KR" sz="14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</a:p>
        </p:txBody>
      </p:sp>
      <p:sp>
        <p:nvSpPr>
          <p:cNvPr id="29" name="Text Box 131">
            <a:extLst>
              <a:ext uri="{FF2B5EF4-FFF2-40B4-BE49-F238E27FC236}">
                <a16:creationId xmlns:a16="http://schemas.microsoft.com/office/drawing/2014/main" id="{D3599BBE-EFEE-47D3-B113-B7DA462347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9596" y="3676962"/>
            <a:ext cx="17325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</a:pPr>
            <a:r>
              <a:rPr kumimoji="0" lang="ko-KR" altLang="en-US" sz="2000" b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합  법  성</a:t>
            </a:r>
          </a:p>
        </p:txBody>
      </p:sp>
      <p:sp>
        <p:nvSpPr>
          <p:cNvPr id="30" name="Text Box 132">
            <a:extLst>
              <a:ext uri="{FF2B5EF4-FFF2-40B4-BE49-F238E27FC236}">
                <a16:creationId xmlns:a16="http://schemas.microsoft.com/office/drawing/2014/main" id="{70291DCB-2CF9-4702-B5A8-A504EABCCF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752" y="4990236"/>
            <a:ext cx="15108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</a:pPr>
            <a:r>
              <a:rPr kumimoji="0" lang="ko-KR" altLang="en-US" sz="2000" b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투  명  성</a:t>
            </a:r>
          </a:p>
        </p:txBody>
      </p:sp>
      <p:sp>
        <p:nvSpPr>
          <p:cNvPr id="31" name="Text Box 133">
            <a:extLst>
              <a:ext uri="{FF2B5EF4-FFF2-40B4-BE49-F238E27FC236}">
                <a16:creationId xmlns:a16="http://schemas.microsoft.com/office/drawing/2014/main" id="{C25558E9-A5E5-4B12-B483-9AFDE858BC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5300" y="4968858"/>
            <a:ext cx="17870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</a:pPr>
            <a:r>
              <a:rPr kumimoji="0" lang="ko-KR" altLang="en-US" sz="2000" b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합  리  성</a:t>
            </a: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0D1A6DEE-F523-4FEB-8488-4A1BA15E9169}"/>
              </a:ext>
            </a:extLst>
          </p:cNvPr>
          <p:cNvSpPr/>
          <p:nvPr/>
        </p:nvSpPr>
        <p:spPr>
          <a:xfrm>
            <a:off x="467544" y="836712"/>
            <a:ext cx="2376264" cy="43204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1)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윤리행동이란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09887E91-A2FB-4CBF-871A-CC5E5392B23A}"/>
              </a:ext>
            </a:extLst>
          </p:cNvPr>
          <p:cNvSpPr/>
          <p:nvPr/>
        </p:nvSpPr>
        <p:spPr>
          <a:xfrm>
            <a:off x="539552" y="3140968"/>
            <a:ext cx="2376264" cy="43204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2)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행동 키워드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68752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F20AF79-E5E7-4B6E-A0D8-84E19395478C}"/>
              </a:ext>
            </a:extLst>
          </p:cNvPr>
          <p:cNvSpPr txBox="1"/>
          <p:nvPr/>
        </p:nvSpPr>
        <p:spPr>
          <a:xfrm>
            <a:off x="323528" y="116632"/>
            <a:ext cx="8604448" cy="464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auto" latinLnBrk="0" hangingPunct="0">
              <a:lnSpc>
                <a:spcPct val="110000"/>
              </a:lnSpc>
              <a:spcBef>
                <a:spcPct val="50000"/>
              </a:spcBef>
              <a:spcAft>
                <a:spcPct val="40000"/>
              </a:spcAft>
            </a:pP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kumimoji="0" lang="ko-KR" alt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윤리행동 지침 </a:t>
            </a:r>
            <a:endParaRPr kumimoji="0" lang="en-US" altLang="ko-KR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7" name="다이어그램 6">
            <a:extLst>
              <a:ext uri="{FF2B5EF4-FFF2-40B4-BE49-F238E27FC236}">
                <a16:creationId xmlns:a16="http://schemas.microsoft.com/office/drawing/2014/main" id="{95D58D1D-35A6-4E9A-AFD5-14F02514CBC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3221544"/>
              </p:ext>
            </p:extLst>
          </p:nvPr>
        </p:nvGraphicFramePr>
        <p:xfrm>
          <a:off x="1691680" y="2492896"/>
          <a:ext cx="5544616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Oval 6">
            <a:extLst>
              <a:ext uri="{FF2B5EF4-FFF2-40B4-BE49-F238E27FC236}">
                <a16:creationId xmlns:a16="http://schemas.microsoft.com/office/drawing/2014/main" id="{09620CA2-4F63-4D46-9F81-9ECF010503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9792" y="908720"/>
            <a:ext cx="3024336" cy="1440160"/>
          </a:xfrm>
          <a:prstGeom prst="ellipse">
            <a:avLst/>
          </a:prstGeom>
          <a:noFill/>
          <a:ln w="28575">
            <a:solidFill>
              <a:srgbClr val="0099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600" b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Oval 7">
            <a:extLst>
              <a:ext uri="{FF2B5EF4-FFF2-40B4-BE49-F238E27FC236}">
                <a16:creationId xmlns:a16="http://schemas.microsoft.com/office/drawing/2014/main" id="{AD8ED678-1AB7-4531-8D7B-114576BEB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800" y="764704"/>
            <a:ext cx="2894011" cy="1440160"/>
          </a:xfrm>
          <a:prstGeom prst="ellipse">
            <a:avLst/>
          </a:prstGeom>
          <a:solidFill>
            <a:srgbClr val="0099CC"/>
          </a:solidFill>
          <a:ln w="31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800" dirty="0">
                <a:solidFill>
                  <a:srgbClr val="FFFF9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임직원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800" dirty="0">
                <a:solidFill>
                  <a:srgbClr val="FFFF9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윤리행동 지침</a:t>
            </a:r>
          </a:p>
        </p:txBody>
      </p:sp>
    </p:spTree>
    <p:extLst>
      <p:ext uri="{BB962C8B-B14F-4D97-AF65-F5344CB8AC3E}">
        <p14:creationId xmlns:p14="http://schemas.microsoft.com/office/powerpoint/2010/main" val="25190616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>
            <a:extLst>
              <a:ext uri="{FF2B5EF4-FFF2-40B4-BE49-F238E27FC236}">
                <a16:creationId xmlns:a16="http://schemas.microsoft.com/office/drawing/2014/main" id="{402D06AA-0856-421C-BE41-DB0EFAE7A1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16632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1) </a:t>
            </a:r>
            <a:r>
              <a:rPr lang="ko-KR" altLang="en-US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투명하고 공정한 직무수행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A796C779-1FD3-48E8-9FDB-910C2CBAF4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908720"/>
            <a:ext cx="8352928" cy="834281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Ⅰ.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대내외 모든 고객에 대해 차별 없이 동등하게 대우하고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명확하고 투명하게 직무를 </a:t>
            </a:r>
            <a:endParaRPr lang="en-US" altLang="ko-KR" sz="16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수행한다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684028DA-FC27-48CC-A955-4AA649CFED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2748984"/>
            <a:ext cx="8352928" cy="341632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▶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자신이 수행하는 직무가 자신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또는 친인척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의 이해와 관련되어 공정한 직무수행이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어렵다고 판단될 경우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당해 직무에 대한 회피여부에 대해 상급자 또는 고충처리위원에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상담 후 처리하여야 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▶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직무를 수행함에 있어서 지연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혈연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학연 등을 이유로 특정인에게 특혜를 주어서는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▶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모든 의사결정과 관련한 정보는 자료 또는 데이터화 하여 보존연한까지 기록 보존   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하여야 하며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무단으로 멸실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훼손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은닉해서는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▶ 의사결정 관련 문서에는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애매모호한 용어를 사용해서는 안되며 전결규정과 관련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부문의 협조를 반드시 거쳐야 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58781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FA1ABBD9-7A8C-47F9-83CE-871BBF9A65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980728"/>
            <a:ext cx="7773988" cy="792088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 fontAlgn="auto">
              <a:spcAft>
                <a:spcPts val="0"/>
              </a:spcAft>
            </a:pPr>
            <a:r>
              <a:rPr lang="en-US" altLang="ko-KR" sz="14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Ⅱ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직무수행의 공정성을 저해하는 부당한 지시의 경우 이를 따라서는 안 된다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C4682352-2FE7-42DE-8E48-49426C39C0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2680485"/>
            <a:ext cx="8208912" cy="2308324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▶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임직원은 상호간에 직장생활에 필요한 기본예의를 지켜야 하며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상급자는 우월적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지위를 이용하여 부당한 업무지시나 압력을 가해서는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▶ 공정한 직무수행을 저해하는 지시라고 판단될 경우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하급자는 그 부당성을 상급자에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소명하되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부당성이 개선되지 않거나 개인적인 불이익을 당할 경우 상급자 또는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사이버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감사실에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상담 및 문의해야 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914480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id="{2790174C-2AB9-472F-A090-888A4838C0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2307644"/>
            <a:ext cx="8748464" cy="378565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▶ 거래상의 우월적인 지위를 이용하여 이해관계자에게 부당한 요구를 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-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회식비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골프경비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출장비 등의 전가행위 및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외상대금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대출금 대위변제 요구 등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인사청탁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상품판매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보험가입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다단계업체 참여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사채대여 요구 등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▶ 고의적인 업무지연으로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협력사로부터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부당한 대가를 의도해서는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▶ 행사 시 이해관계자에게 어떠한 후원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협찬을 요구하거나 제공받아서는 안되며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행사 내용을 사전에 고지하는 행위는 후원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협찬을 받기 위한 의도적인 행위로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간주되므로 금지해야 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▶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협력사로부터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부품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기타물품 구입시 무상취득 및 과도한 할인혜택을 요청해서는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▶ 이해관계자의 약점이나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흠결을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이용하여 부당이득을 제공할 것을 암시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요구해서는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F3060E-D5A0-4E0A-85B0-300C514CF7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908720"/>
            <a:ext cx="8424936" cy="822672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Ⅲ.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업무상 우월적 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지배적 지위를 이용하여 이해관계자에게 부당한 요구를 하거나 </a:t>
            </a:r>
            <a:endParaRPr lang="en-US" altLang="ko-KR" sz="16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대가를 받아서는 안 된다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110772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>
            <a:extLst>
              <a:ext uri="{FF2B5EF4-FFF2-40B4-BE49-F238E27FC236}">
                <a16:creationId xmlns:a16="http://schemas.microsoft.com/office/drawing/2014/main" id="{0B600F39-24A2-4A8E-BDD4-0BD86CB034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16632"/>
            <a:ext cx="5791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2) </a:t>
            </a:r>
            <a:r>
              <a:rPr kumimoji="0" lang="ko-KR" altLang="en-US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거래처와의 관계유지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E9715BB8-76B7-41DE-8D0B-41AAAEDA63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908720"/>
            <a:ext cx="8352928" cy="864096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 fontAlgn="auto">
              <a:spcAft>
                <a:spcPts val="0"/>
              </a:spcAft>
            </a:pPr>
            <a:r>
              <a:rPr lang="en-US" altLang="ko-KR" sz="14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Ⅰ.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자기 또는 타인의 공정한 업무수행에 지장을 줄 수 있는 금품수수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금전대차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부정지시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</a:p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부당 알선 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청탁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특혜부여 등 사회적 지탄을 받을 만한 행위를 해서는 안 된다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E0A48D63-5D66-4195-B8A6-93D0F23EF0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2420888"/>
            <a:ext cx="8424936" cy="378565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▶ 현금과 상품권 등 유가증권은 액수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시기를 불문하고 일절 수수해서는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▶ 이해관계자와는 아래와 같은 계약관계를 맺거나 부당한 청탁을 해서는 안되며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사이버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감사실에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신고하는 등 공정한 거래관계를 위해 필요한 조치를 취해야 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-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회사의 승인 없이 이해관계가 있는 회사의 임직원 겸임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금전대차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담보제공 및 채무보증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부동산 또는 동산의 임대차 관계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이해관계자의 주식취득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공동투자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가족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친인척 등의 부당한 취업청탁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▶ 임직원 상호간의 금전거래는 일절 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-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동료관계가 악화되고 근무분위기를 해쳐 회사업무에 지장을 초래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이해관계자가 이를 약점으로 악용하여 업무처리에 공정성을 잃을 수 있음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▶ 회사 또는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협력사와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부당거래를 하도록 알선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청탁하는 행위를 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75958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>
            <a:extLst>
              <a:ext uri="{FF2B5EF4-FFF2-40B4-BE49-F238E27FC236}">
                <a16:creationId xmlns:a16="http://schemas.microsoft.com/office/drawing/2014/main" id="{A785EFAB-8B15-4A2F-AEFB-877D40C080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38" y="130175"/>
            <a:ext cx="873633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34" charset="-127"/>
              </a:rPr>
              <a:t>Contents</a:t>
            </a:r>
            <a:endParaRPr kumimoji="0" lang="ko-KR" altLang="en-US" sz="2400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Malgun Gothic Semilight" panose="020B0502040204020203" pitchFamily="34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55F1FB5C-C7C5-4CCD-9774-2589E7151211}"/>
              </a:ext>
            </a:extLst>
          </p:cNvPr>
          <p:cNvSpPr/>
          <p:nvPr/>
        </p:nvSpPr>
        <p:spPr>
          <a:xfrm>
            <a:off x="560627" y="823059"/>
            <a:ext cx="3816000" cy="2340000"/>
          </a:xfrm>
          <a:prstGeom prst="rect">
            <a:avLst/>
          </a:prstGeom>
          <a:solidFill>
            <a:srgbClr val="F79646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noAutofit/>
          </a:bodyPr>
          <a:lstStyle/>
          <a:p>
            <a:pPr marL="609600" marR="0" lvl="0" indent="-60960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609600" marR="0" lvl="0" indent="-60960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1.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개요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609600" marR="0" lvl="0" indent="-60960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1.1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윤리 경영의 개념 및 필요성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609600" marR="0" lvl="0" indent="-60960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1.2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윤리 경영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609600" marR="0" lvl="0" indent="-60960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1.2.1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윤리 헌장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609600" marR="0" lvl="0" indent="-60960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1.2.2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윤리 강령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03573611-056B-424F-B459-57A8147C1201}"/>
              </a:ext>
            </a:extLst>
          </p:cNvPr>
          <p:cNvSpPr/>
          <p:nvPr/>
        </p:nvSpPr>
        <p:spPr>
          <a:xfrm>
            <a:off x="4737515" y="823059"/>
            <a:ext cx="3816000" cy="2340000"/>
          </a:xfrm>
          <a:prstGeom prst="rect">
            <a:avLst/>
          </a:prstGeom>
          <a:solidFill>
            <a:srgbClr val="4BACC6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no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2.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정의 및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Action Plan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2.1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윤리 행동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2.2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행동 지침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18B50CB-5068-4282-91CB-3EA21B231F5D}"/>
              </a:ext>
            </a:extLst>
          </p:cNvPr>
          <p:cNvSpPr txBox="1"/>
          <p:nvPr/>
        </p:nvSpPr>
        <p:spPr>
          <a:xfrm rot="623985">
            <a:off x="3106374" y="816810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S</a:t>
            </a:r>
            <a:r>
              <a:rPr kumimoji="0" lang="en-US" altLang="ko-KR" sz="1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ection </a:t>
            </a:r>
            <a:r>
              <a:rPr kumimoji="0" lang="en-US" altLang="ko-KR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1</a:t>
            </a:r>
            <a:endParaRPr kumimoji="0" lang="ko-KR" altLang="en-US" sz="1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7D3FBDB-88B4-4258-940B-AEDAE25A800A}"/>
              </a:ext>
            </a:extLst>
          </p:cNvPr>
          <p:cNvSpPr txBox="1"/>
          <p:nvPr/>
        </p:nvSpPr>
        <p:spPr>
          <a:xfrm rot="611514">
            <a:off x="7235869" y="814667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S</a:t>
            </a:r>
            <a:r>
              <a:rPr kumimoji="0" lang="en-US" altLang="ko-KR" sz="1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ection </a:t>
            </a:r>
            <a:r>
              <a:rPr kumimoji="0" lang="en-US" altLang="ko-KR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2</a:t>
            </a:r>
            <a:endParaRPr kumimoji="0" lang="ko-KR" altLang="en-US" sz="1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F0B9CAAE-C956-4A99-94CA-E88C3F77D53E}"/>
              </a:ext>
            </a:extLst>
          </p:cNvPr>
          <p:cNvSpPr/>
          <p:nvPr/>
        </p:nvSpPr>
        <p:spPr>
          <a:xfrm>
            <a:off x="560627" y="3717032"/>
            <a:ext cx="3816424" cy="2340868"/>
          </a:xfrm>
          <a:prstGeom prst="rect">
            <a:avLst/>
          </a:prstGeom>
          <a:solidFill>
            <a:srgbClr val="9BBB59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no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3.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타사 사례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3.1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신세계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3.2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포스코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3.3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기업별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CEO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의 윤리경영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실천의지 표명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사례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3.4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윤리경영 사례응답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(Q&amp;A)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558F2F61-EDF8-42C4-B973-67D1E9CF7829}"/>
              </a:ext>
            </a:extLst>
          </p:cNvPr>
          <p:cNvSpPr/>
          <p:nvPr/>
        </p:nvSpPr>
        <p:spPr>
          <a:xfrm>
            <a:off x="4737091" y="3717032"/>
            <a:ext cx="3816424" cy="2340000"/>
          </a:xfrm>
          <a:prstGeom prst="rect">
            <a:avLst/>
          </a:prstGeom>
          <a:solidFill>
            <a:srgbClr val="C0504D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no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4.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윤리 보감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4.1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윤리적 의사결정을 위한 자문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4.2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직장인 윤리보감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4.3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공정거래 협약서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BB017ED-2B5D-4CCC-826A-FFEF0036D3E4}"/>
              </a:ext>
            </a:extLst>
          </p:cNvPr>
          <p:cNvSpPr txBox="1"/>
          <p:nvPr/>
        </p:nvSpPr>
        <p:spPr>
          <a:xfrm rot="623985">
            <a:off x="3190832" y="3748769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S</a:t>
            </a:r>
            <a:r>
              <a:rPr kumimoji="0" lang="en-US" altLang="ko-KR" sz="1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ection </a:t>
            </a:r>
            <a:r>
              <a:rPr kumimoji="0" lang="en-US" altLang="ko-KR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3</a:t>
            </a:r>
            <a:endParaRPr kumimoji="0" lang="ko-KR" altLang="en-US" sz="1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9154347-C44F-4AD6-A7A0-250B4B0D2EAB}"/>
              </a:ext>
            </a:extLst>
          </p:cNvPr>
          <p:cNvSpPr txBox="1"/>
          <p:nvPr/>
        </p:nvSpPr>
        <p:spPr>
          <a:xfrm rot="623985">
            <a:off x="7367295" y="3748769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S</a:t>
            </a:r>
            <a:r>
              <a:rPr kumimoji="0" lang="en-US" altLang="ko-KR" sz="1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ection </a:t>
            </a:r>
            <a:r>
              <a:rPr kumimoji="0" lang="en-US" altLang="ko-KR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4</a:t>
            </a:r>
            <a:endParaRPr kumimoji="0" lang="ko-KR" altLang="en-US" sz="1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901326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7B82B1-675F-4D69-80EE-C227D40131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908720"/>
            <a:ext cx="8496944" cy="792088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 fontAlgn="auto">
              <a:spcAft>
                <a:spcPts val="0"/>
              </a:spcAft>
            </a:pPr>
            <a:r>
              <a:rPr lang="en-US" altLang="ko-KR" sz="16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Ⅱ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직무상 이해관계자에게는 경조사를 공공연히 알리지 않으며 경조금은 사회관례상 </a:t>
            </a:r>
            <a:endParaRPr lang="en-US" altLang="ko-KR" sz="16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통상적 수준을 초과하지 않도록 한다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ABB71AD4-0009-4CAF-98E3-FCF6B304B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2492896"/>
            <a:ext cx="8604448" cy="341632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▶ 아래의 경우를 제외하곤 이해관계자에게는 경조사를 알려서는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-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신문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방송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사내 전자게시판 등과 같이 불특정 다수를 대상으로 하는 매개체를 통한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통지 가능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친인척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현 소속 및 과거에 근무하였던 소속직원에 대해서는 개별적 통지 허용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▶ 불가피하게 경조금을 받은 경우에도 그 금액이 통상적 수준을 초과하여 과다하다고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판단될 경우 사후 정중히 돌려 주어야 하며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개인적으로 처리하기가 곤란한 경우에는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사이버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감사실에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신고하여야 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▶ 승진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영전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취임등과 관련한 화환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화분 등의 증정이나 수령은 검소한 수준이어야 하며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가능한 한 축전이나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E-mail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을 이용하여야 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040958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2A04ECF-6685-4CB2-9906-370F490C60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664" y="5229200"/>
            <a:ext cx="6934200" cy="1008112"/>
          </a:xfrm>
          <a:prstGeom prst="rect">
            <a:avLst/>
          </a:prstGeom>
          <a:gradFill rotWithShape="0">
            <a:gsLst>
              <a:gs pos="0">
                <a:srgbClr val="E7E7FF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>
              <a:solidFill>
                <a:prstClr val="black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C417F6E3-F7EC-4C90-BF1E-81E61F170C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908720"/>
            <a:ext cx="8075240" cy="691480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Ⅲ.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사회 통념상 인정되는 간소한 수준을 초과하는 기념품과 선물을 받지 않는다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5F270358-65E6-4B8B-AEC6-67182CECF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784" y="2507412"/>
            <a:ext cx="8259688" cy="120032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이해관계자로부터의 선물은 기본적으로 받지 않거나 돌려보내어야 하며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부득이하게 수취 시에는 사이버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감사실에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신고하여야 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배우자 및 직계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존비속을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통한 수수행위도 본인의 행위로 동일하게 간주됩니다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  <p:sp>
        <p:nvSpPr>
          <p:cNvPr id="10" name="Text Box 5">
            <a:extLst>
              <a:ext uri="{FF2B5EF4-FFF2-40B4-BE49-F238E27FC236}">
                <a16:creationId xmlns:a16="http://schemas.microsoft.com/office/drawing/2014/main" id="{917EED34-D2C1-49C9-A562-30F44B6238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4797152"/>
            <a:ext cx="45365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선물과 뇌물을 쉽게 구별하는 방법</a:t>
            </a:r>
            <a:endParaRPr lang="en-US" altLang="ko-KR" sz="16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D2AB515C-0EB5-4CB5-8F52-86DD44A002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5157192"/>
            <a:ext cx="7416824" cy="875184"/>
          </a:xfrm>
          <a:prstGeom prst="rect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만일 내가 이 자리에 있지 않았다면 상대방이 내게 이 선물을 줄까”라고 스스로에게 묻고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이에 대한 답이 “아니오”라면 그 선물은 뇌물이라고 보아도 큰 무리가 없는 것입니다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45280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>
            <a:extLst>
              <a:ext uri="{FF2B5EF4-FFF2-40B4-BE49-F238E27FC236}">
                <a16:creationId xmlns:a16="http://schemas.microsoft.com/office/drawing/2014/main" id="{FA250BD3-8165-48B5-BFF4-777B780CC6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1931348"/>
            <a:ext cx="8151440" cy="156966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회사의 공개되지 않는 내부정보를 제공하고 그 대가를 수수하거나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본인이 직접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정보를 이용하여 주식투자 등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부정한 이익을 얻는 행위를 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회사를 퇴직하더라도 업무와 관련해 취득한 지적재산권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정보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기술 등은 개인적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이익을 얻기 위해 타인에게 제공하거나 이용해서는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F84D42AD-8C0B-44ED-BFF5-881468D1E252}"/>
              </a:ext>
            </a:extLst>
          </p:cNvPr>
          <p:cNvSpPr/>
          <p:nvPr/>
        </p:nvSpPr>
        <p:spPr>
          <a:xfrm>
            <a:off x="395536" y="116632"/>
            <a:ext cx="51603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3) </a:t>
            </a:r>
            <a:r>
              <a:rPr lang="ko-KR" altLang="en-US" sz="200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회사자산을 이용한 사익</a:t>
            </a:r>
            <a:r>
              <a:rPr lang="en-US" altLang="ko-KR" sz="200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(</a:t>
            </a:r>
            <a:r>
              <a:rPr lang="ko-KR" altLang="en-US" sz="200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私益</a:t>
            </a:r>
            <a:r>
              <a:rPr lang="en-US" altLang="ko-KR" sz="200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) </a:t>
            </a:r>
            <a:r>
              <a:rPr lang="ko-KR" altLang="en-US" sz="200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취득 금지</a:t>
            </a:r>
            <a:endParaRPr kumimoji="0" lang="ko-KR" altLang="en-US" sz="1800" dirty="0">
              <a:solidFill>
                <a:prstClr val="black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819A551F-5950-42A5-BCA3-870726D90C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4653136"/>
            <a:ext cx="8208912" cy="156966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회사의 인적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물적 자원을 사적인 용도로 사용해서는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근무시간 중 직무수행에 직접적인 관련이 없는 과도한 인터넷 서핑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주식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채팅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오락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잡담 등을 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▶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회사의 전자통신망을 이용하여 본인이나 타인의 부업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사업을 홍보해서는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80A2ECB-2582-4AFE-AF32-EB983AA16D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764704"/>
            <a:ext cx="8064896" cy="753616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Ⅰ.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직무수행과 관련하여 직간접적으로 알게 된 회사 내부정보를 이용하여 </a:t>
            </a:r>
            <a:endParaRPr lang="en-US" altLang="ko-KR" sz="16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본인이나 타인이 부정한 이득을 얻지 않도록 한다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E321D831-B189-422D-9695-3FC7A41255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3717032"/>
            <a:ext cx="8136904" cy="609600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 fontAlgn="auto">
              <a:spcAft>
                <a:spcPts val="0"/>
              </a:spcAft>
            </a:pP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Ⅱ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회사의 자산을 개인적 용무나 회사업무와 직접 관련 없는 용도에 사용하지 않는다</a:t>
            </a:r>
            <a:r>
              <a:rPr lang="en-US" altLang="ko-KR" sz="16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34345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>
            <a:extLst>
              <a:ext uri="{FF2B5EF4-FFF2-40B4-BE49-F238E27FC236}">
                <a16:creationId xmlns:a16="http://schemas.microsoft.com/office/drawing/2014/main" id="{DB6DAB19-C5C4-40A1-BC89-6ACDD49EF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2081818"/>
            <a:ext cx="8352928" cy="193899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회사의 영업비밀을 회의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대외강연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세미나 등에서 강연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공개하거나 외부기관에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제공할 때에는 공식적인 승인절차를 거쳐야 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회사의 승인 없이 고객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DB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등을 임의로 사적 용도로 사용해서는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관리자는 회사의 중요한 정보가 외부에 무단으로 유출되지 않도록 관리통제를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하여야 하며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이를 위해 적절한 보안조치를 취해야 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801A9167-FF04-4566-B490-5A609120F6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4495800"/>
            <a:ext cx="7315200" cy="1741512"/>
          </a:xfrm>
          <a:prstGeom prst="rect">
            <a:avLst/>
          </a:prstGeom>
          <a:gradFill rotWithShape="0">
            <a:gsLst>
              <a:gs pos="0">
                <a:srgbClr val="E7E7FF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>
              <a:solidFill>
                <a:prstClr val="black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2E5A4064-C78A-41E4-B7DC-832422B36A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448" y="4149080"/>
            <a:ext cx="7956000" cy="2088232"/>
          </a:xfrm>
          <a:prstGeom prst="rect">
            <a:avLst/>
          </a:prstGeom>
          <a:gradFill rotWithShape="0">
            <a:gsLst>
              <a:gs pos="0">
                <a:srgbClr val="CCCC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wrap="none" lIns="43200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「영업비밀」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이란 공연히 알려져 있지 아니하고 독립된 경제적 가치를 가지는 것으로서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</a:p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상당한 노력에 의하여 비밀로 유지된 생산방법 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판매방법 기타 영업활동에 유용한 기술상</a:t>
            </a:r>
          </a:p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또는 경영상의 정보를 의미합니다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kumimoji="0" lang="en-US" altLang="ko-KR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①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인사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조직 및 재무현황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생산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판매현황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마케팅 기법 등의 경영상의 정보</a:t>
            </a:r>
          </a:p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② 제품의 설계방법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설계도면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제조공정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제조장치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제조와 관련된 기술상의 정보</a:t>
            </a:r>
          </a:p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③ 제품의 연구개발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(R&amp;D)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계획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작업보고서 및 일지의 내용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실험데이터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연구성과</a:t>
            </a:r>
          </a:p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분석자료 등 연구개발에 관한 정보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76972698-BB56-4CD7-BFE7-767D7246A4C4}"/>
              </a:ext>
            </a:extLst>
          </p:cNvPr>
          <p:cNvSpPr/>
          <p:nvPr/>
        </p:nvSpPr>
        <p:spPr>
          <a:xfrm>
            <a:off x="395536" y="148570"/>
            <a:ext cx="51603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4) </a:t>
            </a:r>
            <a:r>
              <a:rPr lang="ko-KR" altLang="en-US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회사 정보 보호</a:t>
            </a:r>
            <a:endParaRPr kumimoji="0" lang="ko-KR" altLang="en-US" sz="1800" dirty="0">
              <a:solidFill>
                <a:prstClr val="black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B872D4A0-CF44-4CCB-BF01-16FB128406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922088"/>
            <a:ext cx="8352928" cy="778719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Ⅰ.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회사의 영업비밀이나 보안을 요하는 정보를 외부에 무단으로 유출하지 않으며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</a:p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직무수행 중 취득한 정보는 퇴직 후에도 사전 허가나 승인 없이 유출하지 않는다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633337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544746F-3F0D-45A9-A023-F186004E37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908720"/>
            <a:ext cx="8291264" cy="767680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 fontAlgn="auto">
              <a:spcAft>
                <a:spcPts val="0"/>
              </a:spcAft>
            </a:pP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Ⅱ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회사와 관련된 정보를 왜곡 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날조하거나 무단훼손 해서는 안되며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허위사실이나 </a:t>
            </a:r>
            <a:endParaRPr lang="en-US" altLang="ko-KR" sz="16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유언비어를 유포하지 않는다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3A201059-F0EF-451D-B466-BEC232E5FF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2286276"/>
            <a:ext cx="8447856" cy="2677656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회사와 관련한 모든 정보를 자의적으로 왜곡하거나 허위사실을 유포해서는 안되며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허위 사실을 상부에 보고하여 이로 인해 잘못된 의사결정이 이루어지도록 해서도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특히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본인의 실수나 부정을 은폐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축소하기 위해 업무상 정보를 왜곡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날조해서도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안되며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관련자료 및 데이터를 무단 훼손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조작해서는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상하 또는 동료직원의 사생활에 대해 근거 없는 사실을 유포하거나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과장 또는 험담을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72625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>
            <a:extLst>
              <a:ext uri="{FF2B5EF4-FFF2-40B4-BE49-F238E27FC236}">
                <a16:creationId xmlns:a16="http://schemas.microsoft.com/office/drawing/2014/main" id="{02A849A0-C39F-4574-A4C9-D0E1577B615D}"/>
              </a:ext>
            </a:extLst>
          </p:cNvPr>
          <p:cNvGrpSpPr/>
          <p:nvPr/>
        </p:nvGrpSpPr>
        <p:grpSpPr>
          <a:xfrm>
            <a:off x="4471628" y="3253584"/>
            <a:ext cx="4672372" cy="1800200"/>
            <a:chOff x="4211960" y="4149080"/>
            <a:chExt cx="4968552" cy="1800200"/>
          </a:xfrm>
          <a:solidFill>
            <a:srgbClr val="F47920"/>
          </a:solidFill>
        </p:grpSpPr>
        <p:sp>
          <p:nvSpPr>
            <p:cNvPr id="13" name="평행 사변형 12">
              <a:extLst>
                <a:ext uri="{FF2B5EF4-FFF2-40B4-BE49-F238E27FC236}">
                  <a16:creationId xmlns:a16="http://schemas.microsoft.com/office/drawing/2014/main" id="{0F848422-4B4D-49C7-8A45-513A940AF2C6}"/>
                </a:ext>
              </a:extLst>
            </p:cNvPr>
            <p:cNvSpPr/>
            <p:nvPr/>
          </p:nvSpPr>
          <p:spPr>
            <a:xfrm>
              <a:off x="4211960" y="4149080"/>
              <a:ext cx="4968552" cy="1800200"/>
            </a:xfrm>
            <a:prstGeom prst="parallelogram">
              <a:avLst>
                <a:gd name="adj" fmla="val 618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33A13324-E4EC-4143-9C39-4C29EC523ACE}"/>
                </a:ext>
              </a:extLst>
            </p:cNvPr>
            <p:cNvSpPr/>
            <p:nvPr/>
          </p:nvSpPr>
          <p:spPr>
            <a:xfrm>
              <a:off x="7668344" y="4149080"/>
              <a:ext cx="1512168" cy="180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103FD723-6A0F-40D2-9C69-7D704713FE69}"/>
              </a:ext>
            </a:extLst>
          </p:cNvPr>
          <p:cNvSpPr/>
          <p:nvPr/>
        </p:nvSpPr>
        <p:spPr>
          <a:xfrm>
            <a:off x="5580112" y="3284984"/>
            <a:ext cx="356388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4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34" charset="-127"/>
              </a:rPr>
              <a:t>SECTION 3. </a:t>
            </a:r>
          </a:p>
          <a:p>
            <a:pPr algn="just"/>
            <a:endParaRPr lang="en-US" altLang="ko-KR" sz="30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Malgun Gothic Semilight" panose="020B0502040204020203" pitchFamily="34" charset="-127"/>
            </a:endParaRPr>
          </a:p>
          <a:p>
            <a:pPr algn="just"/>
            <a:r>
              <a:rPr kumimoji="0" lang="ko-KR" altLang="en-US" sz="2800" kern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타사 사례</a:t>
            </a:r>
            <a:endParaRPr lang="en-US" altLang="ko-KR" sz="28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Malgun Gothic Semilight" panose="020B0502040204020203" pitchFamily="34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4C34F8F2-3028-4AB7-8C45-AFB9296C2F61}"/>
              </a:ext>
            </a:extLst>
          </p:cNvPr>
          <p:cNvSpPr/>
          <p:nvPr/>
        </p:nvSpPr>
        <p:spPr>
          <a:xfrm>
            <a:off x="179512" y="2807930"/>
            <a:ext cx="56886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</a:pPr>
            <a:endParaRPr kumimoji="0" lang="en-US" altLang="ko-KR" sz="2000" b="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kumimoji="0" lang="ko-KR" altLang="en-US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타사 윤리경영 실천 사례</a:t>
            </a:r>
            <a:endParaRPr kumimoji="0" lang="en-US" altLang="ko-KR" sz="20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1) </a:t>
            </a:r>
            <a:r>
              <a:rPr kumimoji="0" lang="ko-KR" altLang="en-US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신세계</a:t>
            </a:r>
            <a:endParaRPr kumimoji="0" lang="en-US" altLang="ko-KR" sz="2000" b="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2) </a:t>
            </a:r>
            <a:r>
              <a:rPr kumimoji="0" lang="ko-KR" altLang="en-US" sz="2000" b="0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포스코</a:t>
            </a:r>
            <a:endParaRPr kumimoji="0" lang="en-US" altLang="ko-KR" sz="2000" b="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3)</a:t>
            </a:r>
            <a:r>
              <a:rPr lang="ko-KR" altLang="en-US" sz="2000" dirty="0">
                <a:solidFill>
                  <a:srgbClr val="0A64E8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 </a:t>
            </a:r>
            <a:r>
              <a:rPr lang="ko-KR" altLang="en-US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기업별 </a:t>
            </a:r>
            <a:r>
              <a:rPr lang="en-US" altLang="ko-KR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CEO</a:t>
            </a:r>
            <a:r>
              <a:rPr lang="ko-KR" altLang="en-US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의 윤리경영 </a:t>
            </a:r>
            <a:endParaRPr lang="en-US" altLang="ko-KR" sz="2000" b="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굴림" pitchFamily="50" charset="-127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     </a:t>
            </a:r>
            <a:r>
              <a:rPr lang="ko-KR" altLang="en-US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실천의지 표명</a:t>
            </a:r>
            <a:r>
              <a:rPr lang="en-US" altLang="ko-KR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(</a:t>
            </a:r>
            <a:r>
              <a:rPr lang="ko-KR" altLang="en-US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사례</a:t>
            </a:r>
            <a:r>
              <a:rPr lang="en-US" altLang="ko-KR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)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</a:pPr>
            <a:endParaRPr kumimoji="0" lang="en-US" altLang="ko-KR" sz="20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kumimoji="0" lang="ko-KR" altLang="en-US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윤리경영 사례응답</a:t>
            </a:r>
            <a:r>
              <a:rPr kumimoji="0"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(Q&amp;A)</a:t>
            </a:r>
          </a:p>
        </p:txBody>
      </p:sp>
    </p:spTree>
    <p:extLst>
      <p:ext uri="{BB962C8B-B14F-4D97-AF65-F5344CB8AC3E}">
        <p14:creationId xmlns:p14="http://schemas.microsoft.com/office/powerpoint/2010/main" val="22949702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extLst>
              <a:ext uri="{FF2B5EF4-FFF2-40B4-BE49-F238E27FC236}">
                <a16:creationId xmlns:a16="http://schemas.microsoft.com/office/drawing/2014/main" id="{49985245-0EA7-4CEE-ACA3-7C8B8936EB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10000" b="1639"/>
          <a:stretch>
            <a:fillRect/>
          </a:stretch>
        </p:blipFill>
        <p:spPr bwMode="auto">
          <a:xfrm>
            <a:off x="5868144" y="1303050"/>
            <a:ext cx="3096344" cy="471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4245712-41DE-4615-8AF0-BA030BAA3808}"/>
              </a:ext>
            </a:extLst>
          </p:cNvPr>
          <p:cNvSpPr txBox="1"/>
          <p:nvPr/>
        </p:nvSpPr>
        <p:spPr>
          <a:xfrm>
            <a:off x="323528" y="116632"/>
            <a:ext cx="860444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auto" latinLnBrk="0" hangingPunct="0">
              <a:lnSpc>
                <a:spcPct val="110000"/>
              </a:lnSpc>
              <a:spcBef>
                <a:spcPct val="50000"/>
              </a:spcBef>
              <a:spcAft>
                <a:spcPct val="40000"/>
              </a:spcAft>
            </a:pP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kumimoji="0" lang="ko-KR" alt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타사 윤리경영 실천 사례</a:t>
            </a:r>
            <a:endParaRPr kumimoji="0" lang="en-US" altLang="ko-KR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1956072E-B97D-4116-831A-05764D9BEDDF}"/>
              </a:ext>
            </a:extLst>
          </p:cNvPr>
          <p:cNvSpPr/>
          <p:nvPr/>
        </p:nvSpPr>
        <p:spPr>
          <a:xfrm>
            <a:off x="563741" y="836712"/>
            <a:ext cx="15599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1)</a:t>
            </a:r>
            <a:r>
              <a:rPr lang="ko-KR" altLang="en-US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신세계</a:t>
            </a:r>
            <a:endParaRPr kumimoji="0" lang="ko-KR" altLang="en-US" sz="1800" dirty="0">
              <a:solidFill>
                <a:prstClr val="black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F2EC1C33-9756-4098-9670-862FB34BC6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340768"/>
            <a:ext cx="6120680" cy="4893647"/>
          </a:xfrm>
          <a:prstGeom prst="rect">
            <a:avLst/>
          </a:prstGeom>
          <a:noFill/>
          <a:ln w="25400" cap="flat" cmpd="sng" algn="ctr">
            <a:noFill/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16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신세계 페이 </a:t>
            </a:r>
            <a:r>
              <a:rPr kumimoji="0" lang="en-US" altLang="ko-KR" sz="16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16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캠페인</a:t>
            </a:r>
            <a:r>
              <a:rPr kumimoji="0" lang="en-US" altLang="ko-KR" sz="16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사 내외의 공식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비공식 모임이나 업무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수행시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발생하는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각종 비용을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“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일방 부담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”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→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“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본인의 몫은 본인이 지불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”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거래 관계에서도 을과 갑 관계의 불합리한 관행을 타파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상사와 부하 직원 간의 수평적 대등 관계 구축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행동의 변화를 기업문화의 변화로 연결 새로운 조직문화 정착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1600" b="0" i="0" u="sng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클린</a:t>
            </a:r>
            <a:r>
              <a:rPr kumimoji="0" lang="ko-KR" altLang="en-US" sz="16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신고</a:t>
            </a:r>
            <a:endParaRPr kumimoji="0" lang="en-US" altLang="ko-KR" sz="1600" b="0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어떠한 경우든 발생하는 금품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향응 접대에 대해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자발적 신고제도 도입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신고에 대한 불이익을 우려하였으나 업무과정의 모든 사항을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공개하여 투명하게 관리하여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임직원들의 공감대 형성으로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빠르게 확산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클린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신고 제도는 사내 부정부패를 근절하는 동시에 윤리경영의 위상을 확고히 하는 기반이 됨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940343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150A2A77-4D3B-4F26-8BBB-B06AFD3E9173}"/>
              </a:ext>
            </a:extLst>
          </p:cNvPr>
          <p:cNvSpPr/>
          <p:nvPr/>
        </p:nvSpPr>
        <p:spPr>
          <a:xfrm>
            <a:off x="563741" y="836712"/>
            <a:ext cx="15599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2)</a:t>
            </a:r>
            <a:r>
              <a:rPr lang="ko-KR" altLang="en-US" sz="2000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포스코</a:t>
            </a:r>
            <a:endParaRPr kumimoji="0" lang="ko-KR" altLang="en-US" sz="1800" dirty="0">
              <a:solidFill>
                <a:prstClr val="black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8E759C89-0B76-40D2-A883-24B34B3F43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340768"/>
            <a:ext cx="8640960" cy="452431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16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선물반송 센터 운영</a:t>
            </a:r>
            <a:endParaRPr kumimoji="0" lang="en-US" altLang="ko-KR" sz="1600" b="0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포스코에서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처음 도입 후 국내 기업에 널리 보급된 대표적 사례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명절에 받은 선물을 접수 받아 정중한 반송의 뜻을 담은 스티커와 함께 회사 비용을 되돌려 보내는 활동이다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2003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 추석 이후 선물반송 센터가 도입되어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지금까지 총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2,626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건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접수되어 반송됨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명절 이외에도 통상적 수준을 넘는 선물을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반송하거나 기증 할 수 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회사가 아닌 집으로 배달된 물품의 경우도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반송센터에 연락하면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방문해 반송처리를 해준다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발송인이 불명확하거나 기증이 어려운 물품은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경매에 부치고 수익금은 사회봉사 기금으로 활용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D01137D2-D09B-435D-B7A7-F08190F4D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t="1641"/>
          <a:stretch>
            <a:fillRect/>
          </a:stretch>
        </p:blipFill>
        <p:spPr bwMode="auto">
          <a:xfrm>
            <a:off x="4763194" y="2564904"/>
            <a:ext cx="405727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921349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A3FCA1E7-D57C-4BE6-87CB-8EF927E36BCE}"/>
              </a:ext>
            </a:extLst>
          </p:cNvPr>
          <p:cNvGraphicFramePr>
            <a:graphicFrameLocks noGrp="1"/>
          </p:cNvGraphicFramePr>
          <p:nvPr/>
        </p:nvGraphicFramePr>
        <p:xfrm>
          <a:off x="467543" y="1268760"/>
          <a:ext cx="8352929" cy="4840288"/>
        </p:xfrm>
        <a:graphic>
          <a:graphicData uri="http://schemas.openxmlformats.org/drawingml/2006/table">
            <a:tbl>
              <a:tblPr firstRow="1" bandRow="1"/>
              <a:tblGrid>
                <a:gridCol w="12792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191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45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7661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/>
                        <a:t>C E O</a:t>
                      </a:r>
                      <a:endParaRPr lang="en-US" sz="1400" kern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내 용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비 고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73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박삼구</a:t>
                      </a:r>
                      <a:endParaRPr lang="ko-KR" altLang="en-US" sz="1400" kern="0"/>
                    </a:p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금호아시아나</a:t>
                      </a:r>
                      <a:endParaRPr lang="ko-KR" altLang="en-US" sz="1400" kern="0"/>
                    </a:p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회장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63500" marR="6350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50" dirty="0"/>
                        <a:t>“</a:t>
                      </a:r>
                      <a:r>
                        <a:rPr lang="ko-KR" altLang="en-US" sz="1400" kern="0" spc="-70" dirty="0"/>
                        <a:t>하드웨어적으로는 법을 지키는 것이고 </a:t>
                      </a:r>
                      <a:r>
                        <a:rPr lang="ko-KR" altLang="en-US" sz="1400" kern="0" spc="-50" dirty="0"/>
                        <a:t>‘</a:t>
                      </a:r>
                      <a:r>
                        <a:rPr lang="ko-KR" altLang="en-US" sz="1400" kern="0" spc="-70" dirty="0"/>
                        <a:t>환경</a:t>
                      </a:r>
                      <a:r>
                        <a:rPr lang="ko-KR" altLang="en-US" sz="1400" kern="0" spc="-50" dirty="0"/>
                        <a:t>’</a:t>
                      </a:r>
                      <a:r>
                        <a:rPr lang="en-US" altLang="ko-KR" sz="1400" kern="0" spc="-50" dirty="0"/>
                        <a:t>, ‘</a:t>
                      </a:r>
                      <a:r>
                        <a:rPr lang="ko-KR" altLang="en-US" sz="1400" kern="0" spc="-70" dirty="0" err="1"/>
                        <a:t>안전</a:t>
                      </a:r>
                      <a:r>
                        <a:rPr lang="ko-KR" altLang="en-US" sz="1400" kern="0" spc="-50" dirty="0" err="1"/>
                        <a:t>’</a:t>
                      </a:r>
                      <a:r>
                        <a:rPr lang="ko-KR" altLang="en-US" sz="1400" kern="0" spc="-70" dirty="0" err="1"/>
                        <a:t>과</a:t>
                      </a:r>
                      <a:r>
                        <a:rPr lang="ko-KR" altLang="en-US" sz="1400" kern="0" spc="-70" dirty="0"/>
                        <a:t> 같은 문제에 대해 기업이 관심을 갖고 </a:t>
                      </a:r>
                      <a:r>
                        <a:rPr lang="ko-KR" altLang="en-US" sz="1400" kern="0" spc="-70" dirty="0" err="1"/>
                        <a:t>책임있게</a:t>
                      </a:r>
                      <a:r>
                        <a:rPr lang="ko-KR" altLang="en-US" sz="1400" kern="0" spc="-70" dirty="0"/>
                        <a:t> 움직이는 것이 거시적인 윤리경영이지요</a:t>
                      </a:r>
                      <a:r>
                        <a:rPr lang="en-US" altLang="ko-KR" sz="1400" kern="0" spc="-50" dirty="0"/>
                        <a:t>.”</a:t>
                      </a:r>
                      <a:endParaRPr lang="ko-KR" altLang="en-US" sz="1400" kern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50" dirty="0"/>
                        <a:t>2003.9.2</a:t>
                      </a:r>
                      <a:endParaRPr lang="ko-KR" altLang="en-US" sz="1400" kern="0" dirty="0"/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/>
                        <a:t>회장 취임</a:t>
                      </a:r>
                      <a:r>
                        <a:rPr lang="en-US" altLang="ko-KR" sz="1400" kern="0" spc="-50" dirty="0"/>
                        <a:t>1</a:t>
                      </a:r>
                      <a:r>
                        <a:rPr lang="ko-KR" altLang="en-US" sz="1400" kern="0" spc="-70" dirty="0"/>
                        <a:t>주년</a:t>
                      </a:r>
                      <a:endParaRPr lang="ko-KR" altLang="en-US" sz="1400" kern="0" dirty="0"/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/>
                        <a:t>기자회견</a:t>
                      </a:r>
                      <a:endParaRPr lang="ko-KR" altLang="en-US" sz="1400" kern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73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 err="1"/>
                        <a:t>이구택</a:t>
                      </a:r>
                      <a:endParaRPr lang="ko-KR" altLang="en-US" sz="1400" kern="0" dirty="0"/>
                    </a:p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 err="1"/>
                        <a:t>포스코회장</a:t>
                      </a:r>
                      <a:endParaRPr lang="ko-KR" altLang="en-US" sz="1400" kern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63500" marR="6350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50"/>
                        <a:t>“</a:t>
                      </a:r>
                      <a:r>
                        <a:rPr lang="ko-KR" altLang="en-US" sz="1400" kern="0" spc="-70"/>
                        <a:t>이번에 제정해 선포한 윤리규범을 전 임직원이 자율적으로 준수하고 실천해나가겠다는 의지와 노력을 갖는 것이 무엇보다도 중요합니다</a:t>
                      </a:r>
                      <a:r>
                        <a:rPr lang="en-US" altLang="ko-KR" sz="1400" kern="0" spc="-50"/>
                        <a:t>.”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50"/>
                        <a:t>2003.6.2</a:t>
                      </a:r>
                      <a:endParaRPr lang="ko-KR" altLang="en-US" sz="1400" kern="0"/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윤리규범선포식 인사말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24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김정태</a:t>
                      </a:r>
                      <a:endParaRPr lang="ko-KR" altLang="en-US" sz="1400" kern="0"/>
                    </a:p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/>
                        <a:t>KB</a:t>
                      </a:r>
                      <a:r>
                        <a:rPr lang="ko-KR" altLang="en-US" sz="1400" kern="0" spc="-70"/>
                        <a:t>행장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63500" marR="6350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50"/>
                        <a:t>“</a:t>
                      </a:r>
                      <a:r>
                        <a:rPr lang="ko-KR" altLang="en-US" sz="1400" kern="0" spc="-70"/>
                        <a:t>지금까지 관행으로부터 확실하게 벗어나는</a:t>
                      </a:r>
                      <a:r>
                        <a:rPr lang="en-US" altLang="ko-KR" sz="1400" kern="0" spc="-50"/>
                        <a:t>, </a:t>
                      </a:r>
                      <a:r>
                        <a:rPr lang="ko-KR" altLang="en-US" sz="1400" kern="0" spc="-70"/>
                        <a:t>윤리와 도덕을 중시하는 기업경영을 하겠습니다</a:t>
                      </a:r>
                      <a:r>
                        <a:rPr lang="en-US" altLang="ko-KR" sz="1400" kern="0" spc="-50"/>
                        <a:t>.”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50" dirty="0"/>
                        <a:t>2003.3.21</a:t>
                      </a:r>
                      <a:endParaRPr lang="ko-KR" altLang="en-US" sz="1400" kern="0" dirty="0"/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/>
                        <a:t>주주총회인사말</a:t>
                      </a:r>
                      <a:endParaRPr lang="ko-KR" altLang="en-US" sz="1400" kern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49461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/>
                        <a:t>구학서</a:t>
                      </a:r>
                      <a:endParaRPr lang="ko-KR" altLang="en-US" sz="1400" kern="0" dirty="0"/>
                    </a:p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/>
                        <a:t>신세계사장</a:t>
                      </a:r>
                      <a:endParaRPr lang="ko-KR" altLang="en-US" sz="1400" kern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63500" marR="6350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50"/>
                        <a:t>“</a:t>
                      </a:r>
                      <a:r>
                        <a:rPr lang="ko-KR" altLang="en-US" sz="1400" kern="0" spc="-70"/>
                        <a:t>가장 윤리적인 것이 가장 강하다는 의미는 조직이나 단체를 리드하는 지도자가 갖추어야 할 능력 중 도덕성을 최우선하듯이 윤리가 개인의 능력과 자질</a:t>
                      </a:r>
                      <a:r>
                        <a:rPr lang="en-US" altLang="ko-KR" sz="1400" kern="0" spc="-50"/>
                        <a:t>, </a:t>
                      </a:r>
                      <a:r>
                        <a:rPr lang="ko-KR" altLang="en-US" sz="1400" kern="0" spc="-70"/>
                        <a:t>조직의 운영원리에 있어 기본이라는 것입니다</a:t>
                      </a:r>
                      <a:r>
                        <a:rPr lang="en-US" altLang="ko-KR" sz="1400" kern="0" spc="-50"/>
                        <a:t>.”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「경제풍월」</a:t>
                      </a:r>
                      <a:endParaRPr lang="ko-KR" altLang="en-US" sz="1400" kern="0"/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50"/>
                        <a:t>2003</a:t>
                      </a:r>
                      <a:r>
                        <a:rPr lang="ko-KR" altLang="en-US" sz="1400" kern="0" spc="-70"/>
                        <a:t>년 </a:t>
                      </a:r>
                      <a:r>
                        <a:rPr lang="en-US" altLang="ko-KR" sz="1400" kern="0" spc="-50"/>
                        <a:t>4</a:t>
                      </a:r>
                      <a:r>
                        <a:rPr lang="ko-KR" altLang="en-US" sz="1400" kern="0" spc="-70"/>
                        <a:t>월호 기고문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49461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문국현</a:t>
                      </a:r>
                      <a:endParaRPr lang="ko-KR" altLang="en-US" sz="1400" kern="0"/>
                    </a:p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유한킴벌리</a:t>
                      </a:r>
                      <a:endParaRPr lang="ko-KR" altLang="en-US" sz="1400" kern="0"/>
                    </a:p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사장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63500" marR="6350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50"/>
                        <a:t>“</a:t>
                      </a:r>
                      <a:r>
                        <a:rPr lang="ko-KR" altLang="en-US" sz="1400" kern="0" spc="-70"/>
                        <a:t>윤리경영은 기업이 짊어져야 하는 추가적 비용이 아니라 경쟁력강화를 위한 새로운 투자입니다</a:t>
                      </a:r>
                      <a:r>
                        <a:rPr lang="en-US" altLang="ko-KR" sz="1400" kern="0" spc="-50"/>
                        <a:t>. </a:t>
                      </a:r>
                      <a:r>
                        <a:rPr lang="ko-KR" altLang="en-US" sz="1400" kern="0" spc="-70"/>
                        <a:t>먼저 </a:t>
                      </a:r>
                      <a:r>
                        <a:rPr lang="en-US" altLang="ko-KR" sz="1400" kern="0" spc="-50"/>
                        <a:t>CEO</a:t>
                      </a:r>
                      <a:r>
                        <a:rPr lang="ko-KR" altLang="en-US" sz="1400" kern="0" spc="-70"/>
                        <a:t>가 미래상과 비전을 보여주고 과거에 익숙해 있던 관행과 기득권</a:t>
                      </a:r>
                      <a:r>
                        <a:rPr lang="en-US" altLang="ko-KR" sz="1400" kern="0" spc="-50"/>
                        <a:t>, </a:t>
                      </a:r>
                      <a:r>
                        <a:rPr lang="ko-KR" altLang="en-US" sz="1400" kern="0" spc="-70"/>
                        <a:t>안일에서 과감하게 벗어나야 합니다</a:t>
                      </a:r>
                      <a:r>
                        <a:rPr lang="en-US" altLang="ko-KR" sz="1400" kern="0" spc="-50"/>
                        <a:t>.” 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50" dirty="0"/>
                        <a:t>2003.2.19</a:t>
                      </a:r>
                      <a:endParaRPr lang="ko-KR" altLang="en-US" sz="1400" kern="0" dirty="0"/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 err="1"/>
                        <a:t>윤경포럼발족</a:t>
                      </a:r>
                      <a:endParaRPr lang="ko-KR" altLang="en-US" sz="1400" kern="0" dirty="0"/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/>
                        <a:t>기념공개세미나</a:t>
                      </a:r>
                      <a:endParaRPr lang="ko-KR" altLang="en-US" sz="1400" kern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6B667FA0-35AA-4B95-9152-55F7F8B4C4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7150" y="839415"/>
            <a:ext cx="309700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latinLnBrk="0" hangingPunct="0"/>
            <a:r>
              <a:rPr lang="en-US" altLang="ko-KR" sz="1400" b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  </a:t>
            </a:r>
            <a:endParaRPr lang="en-US" altLang="ko-KR" sz="1800" b="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굴림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4D37719-76E1-4C02-8F4E-07B4BD391608}"/>
              </a:ext>
            </a:extLst>
          </p:cNvPr>
          <p:cNvSpPr/>
          <p:nvPr/>
        </p:nvSpPr>
        <p:spPr>
          <a:xfrm>
            <a:off x="563741" y="836712"/>
            <a:ext cx="667255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3)</a:t>
            </a:r>
            <a:r>
              <a:rPr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 </a:t>
            </a:r>
            <a:r>
              <a:rPr lang="ko-KR" altLang="en-US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기업별 </a:t>
            </a:r>
            <a:r>
              <a:rPr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CEO</a:t>
            </a:r>
            <a:r>
              <a:rPr lang="ko-KR" altLang="en-US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의 윤리경영 실천의지 표명</a:t>
            </a:r>
            <a:r>
              <a:rPr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(</a:t>
            </a:r>
            <a:r>
              <a:rPr lang="ko-KR" altLang="en-US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사례</a:t>
            </a:r>
            <a:r>
              <a:rPr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)</a:t>
            </a:r>
            <a:endParaRPr lang="en-US" altLang="ko-KR" sz="800" b="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굴림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064984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oup 125">
            <a:extLst>
              <a:ext uri="{FF2B5EF4-FFF2-40B4-BE49-F238E27FC236}">
                <a16:creationId xmlns:a16="http://schemas.microsoft.com/office/drawing/2014/main" id="{B270239E-F657-4DEE-87C6-9D7B242BCC33}"/>
              </a:ext>
            </a:extLst>
          </p:cNvPr>
          <p:cNvGraphicFramePr>
            <a:graphicFrameLocks noGrp="1"/>
          </p:cNvGraphicFramePr>
          <p:nvPr/>
        </p:nvGraphicFramePr>
        <p:xfrm>
          <a:off x="467544" y="836712"/>
          <a:ext cx="8001000" cy="1121664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사내행사시 거래처로부터 찬조금품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(</a:t>
                      </a: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상품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맥주등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)</a:t>
                      </a: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을 받는 경우가 있는데 윤리행동지침에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위반되나요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거래처로부터 찬조금품을 받는 것은 윤리행동지침에 위반됩니다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찬조금품을 받았으면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회사의 윤리경영 취지를 설명하고 되돌려 주어야 합니다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Group 133">
            <a:extLst>
              <a:ext uri="{FF2B5EF4-FFF2-40B4-BE49-F238E27FC236}">
                <a16:creationId xmlns:a16="http://schemas.microsoft.com/office/drawing/2014/main" id="{FA450E69-9666-41E5-AA12-1EABAFD4B58B}"/>
              </a:ext>
            </a:extLst>
          </p:cNvPr>
          <p:cNvGraphicFramePr>
            <a:graphicFrameLocks noGrp="1"/>
          </p:cNvGraphicFramePr>
          <p:nvPr/>
        </p:nvGraphicFramePr>
        <p:xfrm>
          <a:off x="499075" y="2276872"/>
          <a:ext cx="8001000" cy="1094232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문서 보관함 또는 사무실 공간이 부족한데 </a:t>
                      </a:r>
                      <a:r>
                        <a:rPr kumimoji="1" lang="en-US" altLang="ko-K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3</a:t>
                      </a: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년 전 파일을 임의로 폐기하여도 괜찮은가요</a:t>
                      </a:r>
                      <a:r>
                        <a:rPr kumimoji="1" lang="en-US" altLang="ko-K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3038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자료 폐기시 팀장의 사전 승인을 득한 후 폐기하여야 하며 의사결정과 관련한 정보는 무단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으로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폐기해서는 안 됩니다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Group 1073">
            <a:extLst>
              <a:ext uri="{FF2B5EF4-FFF2-40B4-BE49-F238E27FC236}">
                <a16:creationId xmlns:a16="http://schemas.microsoft.com/office/drawing/2014/main" id="{560D1E67-9659-442A-A204-4AD427FB3B53}"/>
              </a:ext>
            </a:extLst>
          </p:cNvPr>
          <p:cNvGraphicFramePr>
            <a:graphicFrameLocks noGrp="1"/>
          </p:cNvGraphicFramePr>
          <p:nvPr/>
        </p:nvGraphicFramePr>
        <p:xfrm>
          <a:off x="488760" y="3619569"/>
          <a:ext cx="8001000" cy="1121664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팀 회식을 하는 장소에서 우연히 거래처 직원을 마주치게 되었고 그가 먼저 계산하고 나가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버렸습니다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이런 경우에는 어떻게 해야 합니까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본인이 부담해야 할 금액을 거래처 직원에게 송금해야 합니다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그리고 거래처에는 호의는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감사하나 당사의 윤리행동지침 준수를 위한 불가피한 조치임을 알려주시기 바랍니다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Group 44">
            <a:extLst>
              <a:ext uri="{FF2B5EF4-FFF2-40B4-BE49-F238E27FC236}">
                <a16:creationId xmlns:a16="http://schemas.microsoft.com/office/drawing/2014/main" id="{AB2F2227-BF66-4F17-BE06-029B7953C075}"/>
              </a:ext>
            </a:extLst>
          </p:cNvPr>
          <p:cNvGraphicFramePr>
            <a:graphicFrameLocks noGrp="1"/>
          </p:cNvGraphicFramePr>
          <p:nvPr/>
        </p:nvGraphicFramePr>
        <p:xfrm>
          <a:off x="499909" y="5013176"/>
          <a:ext cx="8001000" cy="1121664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거래처 직원과 간단한 식사 후 고스톱을 쳤는데 본의 아니게 상당한 금액을 취득하게 된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경우도 윤리행동지침에 해당되는지요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거래처 직원과 고스톱 등 </a:t>
                      </a:r>
                      <a:r>
                        <a:rPr kumimoji="1" lang="ko-KR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직ㆍ간접적으로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금품을 주고받는 행위는 근본적으로 하지 말아야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하며 상당 금액의 취득은 고의적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간접적 뇌물제공으로 간주됩니다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7D28D540-B517-4206-920F-247A70590852}"/>
              </a:ext>
            </a:extLst>
          </p:cNvPr>
          <p:cNvSpPr txBox="1"/>
          <p:nvPr/>
        </p:nvSpPr>
        <p:spPr>
          <a:xfrm>
            <a:off x="323528" y="116632"/>
            <a:ext cx="8604448" cy="464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auto" latinLnBrk="0" hangingPunct="0">
              <a:lnSpc>
                <a:spcPct val="110000"/>
              </a:lnSpc>
              <a:spcBef>
                <a:spcPct val="50000"/>
              </a:spcBef>
              <a:spcAft>
                <a:spcPct val="40000"/>
              </a:spcAft>
            </a:pP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kumimoji="0" lang="ko-KR" alt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윤리경영 사례응답</a:t>
            </a: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(Q&amp;A)</a:t>
            </a:r>
          </a:p>
        </p:txBody>
      </p:sp>
    </p:spTree>
    <p:extLst>
      <p:ext uri="{BB962C8B-B14F-4D97-AF65-F5344CB8AC3E}">
        <p14:creationId xmlns:p14="http://schemas.microsoft.com/office/powerpoint/2010/main" val="2729468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>
            <a:extLst>
              <a:ext uri="{FF2B5EF4-FFF2-40B4-BE49-F238E27FC236}">
                <a16:creationId xmlns:a16="http://schemas.microsoft.com/office/drawing/2014/main" id="{3CF6801D-DC47-41F3-A92B-CCFF83AD4177}"/>
              </a:ext>
            </a:extLst>
          </p:cNvPr>
          <p:cNvGrpSpPr/>
          <p:nvPr/>
        </p:nvGrpSpPr>
        <p:grpSpPr>
          <a:xfrm>
            <a:off x="4471628" y="3253584"/>
            <a:ext cx="4672372" cy="1800200"/>
            <a:chOff x="4211960" y="4149080"/>
            <a:chExt cx="4968552" cy="1800200"/>
          </a:xfrm>
          <a:solidFill>
            <a:srgbClr val="F47920"/>
          </a:solidFill>
        </p:grpSpPr>
        <p:sp>
          <p:nvSpPr>
            <p:cNvPr id="12" name="평행 사변형 11">
              <a:extLst>
                <a:ext uri="{FF2B5EF4-FFF2-40B4-BE49-F238E27FC236}">
                  <a16:creationId xmlns:a16="http://schemas.microsoft.com/office/drawing/2014/main" id="{DA1E1A84-27B6-4307-AA57-D6B056D88D1A}"/>
                </a:ext>
              </a:extLst>
            </p:cNvPr>
            <p:cNvSpPr/>
            <p:nvPr/>
          </p:nvSpPr>
          <p:spPr>
            <a:xfrm>
              <a:off x="4211960" y="4149080"/>
              <a:ext cx="4968552" cy="1800200"/>
            </a:xfrm>
            <a:prstGeom prst="parallelogram">
              <a:avLst>
                <a:gd name="adj" fmla="val 618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9CFB1438-D692-4D77-BBF0-BE6F0EA786AB}"/>
                </a:ext>
              </a:extLst>
            </p:cNvPr>
            <p:cNvSpPr/>
            <p:nvPr/>
          </p:nvSpPr>
          <p:spPr>
            <a:xfrm>
              <a:off x="7668344" y="4149080"/>
              <a:ext cx="1512168" cy="180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0EE3AD68-0F50-4DB3-9F31-066C54461EFC}"/>
              </a:ext>
            </a:extLst>
          </p:cNvPr>
          <p:cNvSpPr/>
          <p:nvPr/>
        </p:nvSpPr>
        <p:spPr>
          <a:xfrm>
            <a:off x="5580112" y="3284984"/>
            <a:ext cx="35638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4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34" charset="-127"/>
              </a:rPr>
              <a:t>SECTION 1. </a:t>
            </a:r>
          </a:p>
          <a:p>
            <a:pPr algn="just"/>
            <a:endParaRPr lang="en-US" altLang="ko-KR" sz="30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Malgun Gothic Semilight" panose="020B0502040204020203" pitchFamily="34" charset="-127"/>
            </a:endParaRPr>
          </a:p>
          <a:p>
            <a:pPr algn="just"/>
            <a:r>
              <a:rPr lang="ko-KR" altLang="en-US" sz="3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34" charset="-127"/>
              </a:rPr>
              <a:t>개요</a:t>
            </a:r>
            <a:r>
              <a:rPr lang="en-US" altLang="ko-KR" sz="3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34" charset="-127"/>
              </a:rPr>
              <a:t> </a:t>
            </a:r>
          </a:p>
        </p:txBody>
      </p:sp>
      <p:sp>
        <p:nvSpPr>
          <p:cNvPr id="23" name="TextBox 70">
            <a:extLst>
              <a:ext uri="{FF2B5EF4-FFF2-40B4-BE49-F238E27FC236}">
                <a16:creationId xmlns:a16="http://schemas.microsoft.com/office/drawing/2014/main" id="{D6B5432C-E21F-4AA7-9EDB-DA24294891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180" y="2515567"/>
            <a:ext cx="5040560" cy="31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92" tIns="45696" rIns="91392" bIns="45696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1. </a:t>
            </a:r>
            <a:r>
              <a:rPr kumimoji="0"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윤리경영의 개념 및 필요성</a:t>
            </a:r>
            <a:endParaRPr kumimoji="0" lang="en-US" altLang="ko-KR" sz="2000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</a:pPr>
            <a:endParaRPr kumimoji="0" lang="en-US" altLang="ko-KR" sz="2000" b="0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2. </a:t>
            </a:r>
            <a:r>
              <a:rPr kumimoji="0"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윤리경영</a:t>
            </a:r>
            <a:endParaRPr kumimoji="0" lang="en-US" altLang="ko-KR" sz="2000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 1)</a:t>
            </a:r>
            <a:r>
              <a:rPr kumimoji="0" lang="ko-KR" altLang="en-US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윤리헌장</a:t>
            </a:r>
            <a:endParaRPr kumimoji="0" lang="en-US" altLang="ko-KR" sz="2000" b="0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 2)</a:t>
            </a:r>
            <a:r>
              <a:rPr kumimoji="0" lang="ko-KR" altLang="en-US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윤리강령</a:t>
            </a:r>
            <a:endParaRPr kumimoji="0" lang="en-US" altLang="ko-KR" sz="2000" b="0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en-US" altLang="ko-KR" sz="2000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3. </a:t>
            </a:r>
            <a:r>
              <a:rPr kumimoji="0"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윤리경영 관리</a:t>
            </a:r>
            <a:r>
              <a:rPr kumimoji="0"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(</a:t>
            </a:r>
            <a:r>
              <a:rPr kumimoji="0"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사이버 감사실</a:t>
            </a:r>
            <a:r>
              <a:rPr kumimoji="0"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 -</a:t>
            </a:r>
            <a:r>
              <a:rPr kumimoji="0" lang="ko-KR" altLang="en-US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사이버 감사실 운영</a:t>
            </a:r>
            <a:endParaRPr kumimoji="0" lang="en-US" altLang="ko-KR" sz="2000" b="0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 -</a:t>
            </a:r>
            <a:r>
              <a:rPr kumimoji="0" lang="ko-KR" altLang="en-US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제보 대상 및 방법</a:t>
            </a:r>
            <a:endParaRPr kumimoji="0" lang="en-US" altLang="ko-KR" sz="2000" b="0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 -</a:t>
            </a:r>
            <a:r>
              <a:rPr kumimoji="0" lang="ko-KR" altLang="en-US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제보자 보호 프로그램</a:t>
            </a:r>
            <a:endParaRPr kumimoji="0" lang="en-US" altLang="ko-KR" sz="2000" b="0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3824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oup 1079">
            <a:extLst>
              <a:ext uri="{FF2B5EF4-FFF2-40B4-BE49-F238E27FC236}">
                <a16:creationId xmlns:a16="http://schemas.microsoft.com/office/drawing/2014/main" id="{122BD781-ACD2-486C-9026-D5B4C22BD872}"/>
              </a:ext>
            </a:extLst>
          </p:cNvPr>
          <p:cNvGraphicFramePr>
            <a:graphicFrameLocks noGrp="1"/>
          </p:cNvGraphicFramePr>
          <p:nvPr/>
        </p:nvGraphicFramePr>
        <p:xfrm>
          <a:off x="539552" y="764704"/>
          <a:ext cx="8001000" cy="1094232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명절 때 거래처로부터 상품권 또는 선물을 받는 것은 괜찮은지요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받아서는 안 되며 돌려 주어야 합니다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만약 돌려 보내기 어려운 경우에는 사이버 </a:t>
                      </a:r>
                      <a:r>
                        <a:rPr kumimoji="1" lang="ko-KR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감사실에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신고하여야 합니다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Group 1085">
            <a:extLst>
              <a:ext uri="{FF2B5EF4-FFF2-40B4-BE49-F238E27FC236}">
                <a16:creationId xmlns:a16="http://schemas.microsoft.com/office/drawing/2014/main" id="{C9AC942B-5426-493A-A022-FD64EFE418E0}"/>
              </a:ext>
            </a:extLst>
          </p:cNvPr>
          <p:cNvGraphicFramePr>
            <a:graphicFrameLocks noGrp="1"/>
          </p:cNvGraphicFramePr>
          <p:nvPr/>
        </p:nvGraphicFramePr>
        <p:xfrm>
          <a:off x="539552" y="2132856"/>
          <a:ext cx="8001000" cy="1307592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금품을 수수하였다가 나중에 돌려주면 윤리행동지침을 위반한 것인가요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금품을 일단 자기 것으로 하려는 생각으로 금품을 받은 것이라면 후에 반환하였다 하더라도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위반사항입니다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그러나 자기도 모르는 사이 놓고 간 것을 발견하여 상사 또는 사이버 </a:t>
                      </a:r>
                      <a:r>
                        <a:rPr kumimoji="1" lang="ko-KR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감사실에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신고하거나 반환하는 경우에는 위반사항이 아닙니다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Group 1067">
            <a:extLst>
              <a:ext uri="{FF2B5EF4-FFF2-40B4-BE49-F238E27FC236}">
                <a16:creationId xmlns:a16="http://schemas.microsoft.com/office/drawing/2014/main" id="{EF9AC93D-612D-48BF-90AE-286F9B59B81F}"/>
              </a:ext>
            </a:extLst>
          </p:cNvPr>
          <p:cNvGraphicFramePr>
            <a:graphicFrameLocks noGrp="1"/>
          </p:cNvGraphicFramePr>
          <p:nvPr/>
        </p:nvGraphicFramePr>
        <p:xfrm>
          <a:off x="545704" y="3638008"/>
          <a:ext cx="8001000" cy="1094232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회사 물적 자원의 사적인 사용금지란 구체적으로 무엇입니까</a:t>
                      </a:r>
                      <a:r>
                        <a:rPr kumimoji="1" lang="en-US" altLang="ko-K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친구나 가족들과 식사 후 그 비용을 회사의 접대비로 처리하는 것 또는 회사의 물건을 집에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가져가서 사용하는 등의 행동을 하는 것입니다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Group 1075">
            <a:extLst>
              <a:ext uri="{FF2B5EF4-FFF2-40B4-BE49-F238E27FC236}">
                <a16:creationId xmlns:a16="http://schemas.microsoft.com/office/drawing/2014/main" id="{D197FFCC-27A2-49F8-AFD8-2565D5F563F3}"/>
              </a:ext>
            </a:extLst>
          </p:cNvPr>
          <p:cNvGraphicFramePr>
            <a:graphicFrameLocks noGrp="1"/>
          </p:cNvGraphicFramePr>
          <p:nvPr/>
        </p:nvGraphicFramePr>
        <p:xfrm>
          <a:off x="539552" y="5092280"/>
          <a:ext cx="8001000" cy="1121664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타 기관으로부터 보고서 작성을 위한 설문서 요청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(</a:t>
                      </a: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당사 임직원의 인적사항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기술개발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현황등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)</a:t>
                      </a: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을 받았는데 어떻게 해야 합니까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 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회사의 인적자료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기술개발에 관한 사항은 대외비입니다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따라서 단순 설문서일지라도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상사에게 보고후 처리해야 합니다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40091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>
            <a:extLst>
              <a:ext uri="{FF2B5EF4-FFF2-40B4-BE49-F238E27FC236}">
                <a16:creationId xmlns:a16="http://schemas.microsoft.com/office/drawing/2014/main" id="{02A849A0-C39F-4574-A4C9-D0E1577B615D}"/>
              </a:ext>
            </a:extLst>
          </p:cNvPr>
          <p:cNvGrpSpPr/>
          <p:nvPr/>
        </p:nvGrpSpPr>
        <p:grpSpPr>
          <a:xfrm>
            <a:off x="4471628" y="3253584"/>
            <a:ext cx="4672372" cy="1800200"/>
            <a:chOff x="4211960" y="4149080"/>
            <a:chExt cx="4968552" cy="1800200"/>
          </a:xfrm>
          <a:solidFill>
            <a:srgbClr val="F47920"/>
          </a:solidFill>
        </p:grpSpPr>
        <p:sp>
          <p:nvSpPr>
            <p:cNvPr id="13" name="평행 사변형 12">
              <a:extLst>
                <a:ext uri="{FF2B5EF4-FFF2-40B4-BE49-F238E27FC236}">
                  <a16:creationId xmlns:a16="http://schemas.microsoft.com/office/drawing/2014/main" id="{0F848422-4B4D-49C7-8A45-513A940AF2C6}"/>
                </a:ext>
              </a:extLst>
            </p:cNvPr>
            <p:cNvSpPr/>
            <p:nvPr/>
          </p:nvSpPr>
          <p:spPr>
            <a:xfrm>
              <a:off x="4211960" y="4149080"/>
              <a:ext cx="4968552" cy="1800200"/>
            </a:xfrm>
            <a:prstGeom prst="parallelogram">
              <a:avLst>
                <a:gd name="adj" fmla="val 618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33A13324-E4EC-4143-9C39-4C29EC523ACE}"/>
                </a:ext>
              </a:extLst>
            </p:cNvPr>
            <p:cNvSpPr/>
            <p:nvPr/>
          </p:nvSpPr>
          <p:spPr>
            <a:xfrm>
              <a:off x="7668344" y="4149080"/>
              <a:ext cx="1512168" cy="180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103FD723-6A0F-40D2-9C69-7D704713FE69}"/>
              </a:ext>
            </a:extLst>
          </p:cNvPr>
          <p:cNvSpPr/>
          <p:nvPr/>
        </p:nvSpPr>
        <p:spPr>
          <a:xfrm>
            <a:off x="5580112" y="3284984"/>
            <a:ext cx="356388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4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34" charset="-127"/>
              </a:rPr>
              <a:t>SECTION 4. </a:t>
            </a:r>
          </a:p>
          <a:p>
            <a:pPr algn="just"/>
            <a:endParaRPr lang="en-US" altLang="ko-KR" sz="30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Malgun Gothic Semilight" panose="020B0502040204020203" pitchFamily="34" charset="-127"/>
            </a:endParaRPr>
          </a:p>
          <a:p>
            <a:pPr algn="just"/>
            <a:r>
              <a:rPr kumimoji="0" lang="ko-KR" altLang="en-US" sz="2800" kern="0" dirty="0" err="1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34" charset="-127"/>
              </a:rPr>
              <a:t>윤리보감</a:t>
            </a:r>
            <a:endParaRPr lang="en-US" altLang="ko-KR" sz="28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Malgun Gothic Semilight" panose="020B0502040204020203" pitchFamily="34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AAAF5F65-0CDC-4827-AA98-8EAE9EE5C7E2}"/>
              </a:ext>
            </a:extLst>
          </p:cNvPr>
          <p:cNvSpPr/>
          <p:nvPr/>
        </p:nvSpPr>
        <p:spPr>
          <a:xfrm>
            <a:off x="395536" y="3284984"/>
            <a:ext cx="4572000" cy="95615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1.</a:t>
            </a:r>
            <a:r>
              <a:rPr kumimoji="0" lang="ko-KR" alt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윤리적 의사결정을 위한 자문</a:t>
            </a:r>
            <a:endParaRPr kumimoji="0" lang="en-US" altLang="ko-KR" sz="20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kumimoji="0" lang="ko-KR" altLang="en-US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직장인 윤리보감</a:t>
            </a:r>
            <a:endParaRPr kumimoji="0" lang="en-US" altLang="ko-KR" sz="20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82662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9CD45663-50E9-412A-8DD4-A2E6DB8633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10099" t="10356" r="65375" b="66343"/>
          <a:stretch>
            <a:fillRect/>
          </a:stretch>
        </p:blipFill>
        <p:spPr bwMode="auto">
          <a:xfrm>
            <a:off x="7524328" y="692696"/>
            <a:ext cx="122413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603A963-362B-4366-8BFA-405B7CDDEDA5}"/>
              </a:ext>
            </a:extLst>
          </p:cNvPr>
          <p:cNvSpPr txBox="1"/>
          <p:nvPr/>
        </p:nvSpPr>
        <p:spPr>
          <a:xfrm>
            <a:off x="323528" y="116632"/>
            <a:ext cx="8604448" cy="464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auto" latinLnBrk="0" hangingPunct="0">
              <a:lnSpc>
                <a:spcPct val="110000"/>
              </a:lnSpc>
              <a:spcBef>
                <a:spcPct val="50000"/>
              </a:spcBef>
              <a:spcAft>
                <a:spcPct val="40000"/>
              </a:spcAft>
            </a:pP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kumimoji="0" lang="ko-KR" alt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윤리적 의사결정을 위한 자문</a:t>
            </a:r>
            <a:endParaRPr kumimoji="0" lang="en-US" altLang="ko-KR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BBDF9D6B-148F-45BF-AA71-626694A8CB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692696"/>
            <a:ext cx="6192688" cy="1245021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sng" strike="noStrike" kern="0" cap="none" spc="0" normalizeH="0" baseline="0" noProof="0" dirty="0">
                <a:ln>
                  <a:noFill/>
                </a:ln>
                <a:solidFill>
                  <a:srgbClr val="F79646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Ask yourself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확신이 서지 않으세요</a:t>
            </a:r>
            <a:r>
              <a:rPr kumimoji="0" lang="en-US" altLang="ko-KR" sz="28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kumimoji="0" lang="en-US" altLang="ko-KR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옳은 일을 하고 있다는 확신이 설 때까지 계속 자문 하십시오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graphicFrame>
        <p:nvGraphicFramePr>
          <p:cNvPr id="9" name="다이어그램 8">
            <a:extLst>
              <a:ext uri="{FF2B5EF4-FFF2-40B4-BE49-F238E27FC236}">
                <a16:creationId xmlns:a16="http://schemas.microsoft.com/office/drawing/2014/main" id="{E087A895-8910-4639-8985-E7B4A06834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86266415"/>
              </p:ext>
            </p:extLst>
          </p:nvPr>
        </p:nvGraphicFramePr>
        <p:xfrm>
          <a:off x="395536" y="2132856"/>
          <a:ext cx="8568952" cy="4136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2494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>
            <a:extLst>
              <a:ext uri="{FF2B5EF4-FFF2-40B4-BE49-F238E27FC236}">
                <a16:creationId xmlns:a16="http://schemas.microsoft.com/office/drawing/2014/main" id="{3E957EEB-F2A6-48B3-8609-C22E3C75E5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616" y="980728"/>
            <a:ext cx="7543800" cy="5181600"/>
          </a:xfrm>
          <a:prstGeom prst="rect">
            <a:avLst/>
          </a:prstGeom>
          <a:gradFill rotWithShape="0">
            <a:gsLst>
              <a:gs pos="0">
                <a:srgbClr val="FFE8D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>
              <a:solidFill>
                <a:prstClr val="black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7CC9B3B4-73EF-4AC4-899F-292E2DE21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980728"/>
            <a:ext cx="7833816" cy="4968552"/>
          </a:xfrm>
          <a:prstGeom prst="rect">
            <a:avLst/>
          </a:prstGeom>
          <a:gradFill rotWithShape="0">
            <a:gsLst>
              <a:gs pos="0">
                <a:srgbClr val="FFFFCC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월급수준에 맞추어 생활하며 고급 </a:t>
            </a:r>
            <a:r>
              <a:rPr kumimoji="0" lang="ko-KR" altLang="en-US" sz="1600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식당ㆍ술집</a:t>
            </a: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출입을 삼가라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직무와 관련된 거래처와 가급적 술을 마시지 말라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거래처로부터 금품수수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향응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접대 등을 받지 말라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청탁을 해 오는 사람에게는 정중하게 거절하라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빚 보증은 부탁하지도 말고 수용하지도 말라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회사의 영업비밀이나 정보 등을 누설하거나 부당하게 이용하지 말라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도박과 투기적인 행위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부동산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주식투자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를 삼가라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아무리 가까운 사이라 하더라도 각자 내는 습관을 들이라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평소 자신의 한 달치 소득의 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배가 넘는 부채를 안고 있지 않도록 하라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부적절한 관계를 만드는 것은 부패를 하겠다는 것이나 다름없다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지나친 마당발이 되려 하지 말라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청탁을 해 오는 상대방에 대해 무안하지 않게 거절하는 방법을 연습하라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D7BCAA-2852-4518-9FB4-99C8D5211A45}"/>
              </a:ext>
            </a:extLst>
          </p:cNvPr>
          <p:cNvSpPr txBox="1"/>
          <p:nvPr/>
        </p:nvSpPr>
        <p:spPr>
          <a:xfrm>
            <a:off x="323528" y="116632"/>
            <a:ext cx="860444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auto" latinLnBrk="0" hangingPunct="0">
              <a:lnSpc>
                <a:spcPct val="110000"/>
              </a:lnSpc>
              <a:spcBef>
                <a:spcPct val="50000"/>
              </a:spcBef>
              <a:spcAft>
                <a:spcPct val="40000"/>
              </a:spcAft>
            </a:pP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kumimoji="0" lang="ko-KR" alt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직장인 윤리보감</a:t>
            </a:r>
            <a:endParaRPr kumimoji="0" lang="en-US" altLang="ko-KR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156786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C332059B-E1C2-5B8E-96B5-3246BE3AD299}"/>
              </a:ext>
            </a:extLst>
          </p:cNvPr>
          <p:cNvSpPr>
            <a:spLocks noChangeArrowheads="1"/>
          </p:cNvSpPr>
          <p:nvPr/>
        </p:nvSpPr>
        <p:spPr bwMode="gray">
          <a:xfrm>
            <a:off x="0" y="1556792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ko-KR" altLang="en-US" sz="5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감사합니다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5" name="Line 15">
            <a:extLst>
              <a:ext uri="{FF2B5EF4-FFF2-40B4-BE49-F238E27FC236}">
                <a16:creationId xmlns:a16="http://schemas.microsoft.com/office/drawing/2014/main" id="{3AD1FE44-9F40-B3C0-15DD-A1532D637AB9}"/>
              </a:ext>
            </a:extLst>
          </p:cNvPr>
          <p:cNvSpPr>
            <a:spLocks noChangeShapeType="1"/>
          </p:cNvSpPr>
          <p:nvPr/>
        </p:nvSpPr>
        <p:spPr bwMode="auto">
          <a:xfrm>
            <a:off x="384175" y="2997200"/>
            <a:ext cx="8545513" cy="0"/>
          </a:xfrm>
          <a:prstGeom prst="line">
            <a:avLst/>
          </a:prstGeom>
          <a:noFill/>
          <a:ln w="12700">
            <a:solidFill>
              <a:srgbClr val="F4BB05"/>
            </a:solidFill>
            <a:round/>
            <a:headEnd/>
            <a:tailEnd/>
          </a:ln>
        </p:spPr>
        <p:txBody>
          <a:bodyPr lIns="0" rIns="0" anchor="ctr" anchorCtr="1">
            <a:spAutoFit/>
          </a:bodyPr>
          <a:lstStyle/>
          <a:p>
            <a:endParaRPr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9A10FD6B-97A1-7F54-8C8D-0EFE207B35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3140968"/>
            <a:ext cx="2382135" cy="95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235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Box 76">
            <a:extLst>
              <a:ext uri="{FF2B5EF4-FFF2-40B4-BE49-F238E27FC236}">
                <a16:creationId xmlns:a16="http://schemas.microsoft.com/office/drawing/2014/main" id="{429359D8-6F37-4F4A-A803-CBD6004EC2F2}"/>
              </a:ext>
            </a:extLst>
          </p:cNvPr>
          <p:cNvSpPr txBox="1"/>
          <p:nvPr/>
        </p:nvSpPr>
        <p:spPr>
          <a:xfrm>
            <a:off x="288032" y="116632"/>
            <a:ext cx="8604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kumimoji="0" lang="ko-KR" alt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윤리경영의 개념 및 필요성</a:t>
            </a:r>
            <a:endParaRPr kumimoji="0" lang="en-US" altLang="ko-KR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8" name="AutoShape 9">
            <a:extLst>
              <a:ext uri="{FF2B5EF4-FFF2-40B4-BE49-F238E27FC236}">
                <a16:creationId xmlns:a16="http://schemas.microsoft.com/office/drawing/2014/main" id="{30D17295-BFBC-4E06-AAB5-7165303C953B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-394069" y="1948237"/>
            <a:ext cx="4490522" cy="298755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694 w 21600"/>
              <a:gd name="T13" fmla="*/ 2694 h 21600"/>
              <a:gd name="T14" fmla="*/ 18906 w 21600"/>
              <a:gd name="T15" fmla="*/ 1890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788" y="21600"/>
                </a:lnTo>
                <a:lnTo>
                  <a:pt x="19812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99CC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9" name="AutoShape 10">
            <a:extLst>
              <a:ext uri="{FF2B5EF4-FFF2-40B4-BE49-F238E27FC236}">
                <a16:creationId xmlns:a16="http://schemas.microsoft.com/office/drawing/2014/main" id="{57D72E0F-C98E-475D-A980-DD8B9848D278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-385123" y="2114848"/>
            <a:ext cx="3942479" cy="273630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1957 w 21600"/>
              <a:gd name="T13" fmla="*/ 1957 h 21600"/>
              <a:gd name="T14" fmla="*/ 19643 w 21600"/>
              <a:gd name="T15" fmla="*/ 1964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314" y="21600"/>
                </a:lnTo>
                <a:lnTo>
                  <a:pt x="2128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CBD3D1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eaVert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8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기업이 주체적으로 기업윤리를 준수하고 기업의 법적</a:t>
            </a:r>
            <a:r>
              <a:rPr kumimoji="0" lang="en-US" altLang="ko-KR" sz="18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,’ </a:t>
            </a:r>
            <a:r>
              <a:rPr kumimoji="0" lang="ko-KR" altLang="en-US" sz="18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사회적 책임’ 뿐만 아니라 ‘윤리적 책임’을 </a:t>
            </a:r>
            <a:endParaRPr kumimoji="0" lang="en-US" altLang="ko-KR" sz="18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8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의무로 인정하여 </a:t>
            </a:r>
            <a:endParaRPr kumimoji="0" lang="en-US" altLang="ko-KR" sz="18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8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기업의 행동원칙으로 삼는 경영 </a:t>
            </a:r>
          </a:p>
        </p:txBody>
      </p:sp>
      <p:sp>
        <p:nvSpPr>
          <p:cNvPr id="80" name="AutoShape 11">
            <a:extLst>
              <a:ext uri="{FF2B5EF4-FFF2-40B4-BE49-F238E27FC236}">
                <a16:creationId xmlns:a16="http://schemas.microsoft.com/office/drawing/2014/main" id="{3AC2D346-DB6A-48AB-A654-1619E1CD893F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5047880" y="1948237"/>
            <a:ext cx="4490522" cy="298755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879 w 21600"/>
              <a:gd name="T13" fmla="*/ 2879 h 21600"/>
              <a:gd name="T14" fmla="*/ 18721 w 21600"/>
              <a:gd name="T15" fmla="*/ 18721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8" y="21600"/>
                </a:lnTo>
                <a:lnTo>
                  <a:pt x="19442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99CC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1" name="AutoShape 12">
            <a:extLst>
              <a:ext uri="{FF2B5EF4-FFF2-40B4-BE49-F238E27FC236}">
                <a16:creationId xmlns:a16="http://schemas.microsoft.com/office/drawing/2014/main" id="{A055D32C-EC6B-4835-BD94-5AF942E8C9A4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5685548" y="2065871"/>
            <a:ext cx="3717952" cy="2987824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670 w 21600"/>
              <a:gd name="T13" fmla="*/ 2670 h 21600"/>
              <a:gd name="T14" fmla="*/ 18930 w 21600"/>
              <a:gd name="T15" fmla="*/ 1893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740" y="21600"/>
                </a:lnTo>
                <a:lnTo>
                  <a:pt x="1986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CBD3D1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rot="10800000" vert="eaVert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8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종업원들에게 올바른 의사결정의 기준을 제시함으로써 기업 경쟁력을 강화시키고</a:t>
            </a:r>
            <a:r>
              <a:rPr kumimoji="0" lang="en-US" altLang="ko-KR" sz="18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8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기업의 이해관계자로부터 신뢰를 얻는 </a:t>
            </a:r>
            <a:endParaRPr kumimoji="0" lang="en-US" altLang="ko-KR" sz="18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8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기업으로서의 책임을 다하기 위함</a:t>
            </a:r>
          </a:p>
        </p:txBody>
      </p:sp>
      <p:sp>
        <p:nvSpPr>
          <p:cNvPr id="82" name="AutoShape 13">
            <a:extLst>
              <a:ext uri="{FF2B5EF4-FFF2-40B4-BE49-F238E27FC236}">
                <a16:creationId xmlns:a16="http://schemas.microsoft.com/office/drawing/2014/main" id="{5B762368-644A-4FDD-BECA-8C3EF1FB1309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2498667" y="1735969"/>
            <a:ext cx="3730696" cy="351201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99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3" name="AutoShape 14">
            <a:extLst>
              <a:ext uri="{FF2B5EF4-FFF2-40B4-BE49-F238E27FC236}">
                <a16:creationId xmlns:a16="http://schemas.microsoft.com/office/drawing/2014/main" id="{BEE12547-3B3A-4232-99A0-E3834BBB0BCD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2659671" y="1506140"/>
            <a:ext cx="3413888" cy="351201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CC9900"/>
          </a:solidFill>
          <a:ln w="9525">
            <a:noFill/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4" name="AutoShape 15">
            <a:extLst>
              <a:ext uri="{FF2B5EF4-FFF2-40B4-BE49-F238E27FC236}">
                <a16:creationId xmlns:a16="http://schemas.microsoft.com/office/drawing/2014/main" id="{EBA59FCD-95DF-4D66-A561-E7F1F5E2A671}"/>
              </a:ext>
            </a:extLst>
          </p:cNvPr>
          <p:cNvSpPr>
            <a:spLocks noChangeArrowheads="1"/>
          </p:cNvSpPr>
          <p:nvPr/>
        </p:nvSpPr>
        <p:spPr bwMode="auto">
          <a:xfrm rot="5552436">
            <a:off x="2610388" y="1664993"/>
            <a:ext cx="3816944" cy="36004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33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5" name="AutoShape 16">
            <a:extLst>
              <a:ext uri="{FF2B5EF4-FFF2-40B4-BE49-F238E27FC236}">
                <a16:creationId xmlns:a16="http://schemas.microsoft.com/office/drawing/2014/main" id="{71F24772-BA20-4D26-8A0B-C21C4DC8E1C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736150" y="1396826"/>
            <a:ext cx="3437219" cy="3767766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66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6" name="Oval 17">
            <a:extLst>
              <a:ext uri="{FF2B5EF4-FFF2-40B4-BE49-F238E27FC236}">
                <a16:creationId xmlns:a16="http://schemas.microsoft.com/office/drawing/2014/main" id="{310B7E4E-BE59-4C98-A422-E60297876D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0375" y="2651691"/>
            <a:ext cx="1526962" cy="1483903"/>
          </a:xfrm>
          <a:prstGeom prst="ellipse">
            <a:avLst/>
          </a:prstGeom>
          <a:solidFill>
            <a:srgbClr val="005E8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7" name="Oval 18">
            <a:extLst>
              <a:ext uri="{FF2B5EF4-FFF2-40B4-BE49-F238E27FC236}">
                <a16:creationId xmlns:a16="http://schemas.microsoft.com/office/drawing/2014/main" id="{B68893C6-559E-4B70-99C4-6A0591663F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0375" y="2594111"/>
            <a:ext cx="1526962" cy="1259952"/>
          </a:xfrm>
          <a:prstGeom prst="ellipse">
            <a:avLst/>
          </a:prstGeom>
          <a:solidFill>
            <a:srgbClr val="00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윤리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경영</a:t>
            </a:r>
          </a:p>
        </p:txBody>
      </p:sp>
      <p:sp>
        <p:nvSpPr>
          <p:cNvPr id="88" name="Text Box 19">
            <a:extLst>
              <a:ext uri="{FF2B5EF4-FFF2-40B4-BE49-F238E27FC236}">
                <a16:creationId xmlns:a16="http://schemas.microsoft.com/office/drawing/2014/main" id="{F30A2275-8165-4452-B980-5B41DB86E5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7336" y="2968969"/>
            <a:ext cx="8635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 dirty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개념</a:t>
            </a:r>
          </a:p>
        </p:txBody>
      </p:sp>
      <p:sp>
        <p:nvSpPr>
          <p:cNvPr id="89" name="Text Box 20">
            <a:extLst>
              <a:ext uri="{FF2B5EF4-FFF2-40B4-BE49-F238E27FC236}">
                <a16:creationId xmlns:a16="http://schemas.microsoft.com/office/drawing/2014/main" id="{24AD972F-61C4-4B46-807A-94EF988178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9173" y="2962619"/>
            <a:ext cx="11934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400" dirty="0">
                <a:solidFill>
                  <a:srgbClr val="FFFF9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필요성</a:t>
            </a:r>
          </a:p>
        </p:txBody>
      </p:sp>
    </p:spTree>
    <p:extLst>
      <p:ext uri="{BB962C8B-B14F-4D97-AF65-F5344CB8AC3E}">
        <p14:creationId xmlns:p14="http://schemas.microsoft.com/office/powerpoint/2010/main" val="29493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>
            <a:extLst>
              <a:ext uri="{FF2B5EF4-FFF2-40B4-BE49-F238E27FC236}">
                <a16:creationId xmlns:a16="http://schemas.microsoft.com/office/drawing/2014/main" id="{57081391-3CAB-418B-8B28-6CE937F89930}"/>
              </a:ext>
            </a:extLst>
          </p:cNvPr>
          <p:cNvSpPr txBox="1"/>
          <p:nvPr/>
        </p:nvSpPr>
        <p:spPr>
          <a:xfrm>
            <a:off x="288032" y="116632"/>
            <a:ext cx="8604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kumimoji="0" lang="ko-KR" alt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윤리경영</a:t>
            </a:r>
            <a:endParaRPr kumimoji="0" lang="ko-KR" altLang="en-US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010609B-A840-4A28-8B29-81E1BD5DB846}"/>
              </a:ext>
            </a:extLst>
          </p:cNvPr>
          <p:cNvSpPr/>
          <p:nvPr/>
        </p:nvSpPr>
        <p:spPr>
          <a:xfrm>
            <a:off x="467544" y="1196752"/>
            <a:ext cx="8208912" cy="115212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제이앤티지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임직원은 건전한 기업윤리와 창의적이고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깨끗한 조직문화를 바탕으로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최고 품질의 제품 생산을 위해 한 방향으로 노력할 때 국내외에서 존경과 신뢰를 받는 초일류 기업이 될 수 있다는 믿음으로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제이앤티지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윤리헌장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]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을 다음과 같이 제정하여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우리의 행동과 가치판단의 기준으로 삼고자 한다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858560E4-AB73-49E1-9564-79767D115F81}"/>
              </a:ext>
            </a:extLst>
          </p:cNvPr>
          <p:cNvSpPr/>
          <p:nvPr/>
        </p:nvSpPr>
        <p:spPr>
          <a:xfrm>
            <a:off x="395536" y="764704"/>
            <a:ext cx="1728192" cy="43204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1)</a:t>
            </a:r>
            <a:r>
              <a:rPr kumimoji="0" lang="ko-KR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윤리헌장</a:t>
            </a:r>
            <a:endParaRPr kumimoji="0" lang="en-US" altLang="ko-KR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A623C30A-308A-413F-BCD4-C56CEEA3758C}"/>
              </a:ext>
            </a:extLst>
          </p:cNvPr>
          <p:cNvSpPr/>
          <p:nvPr/>
        </p:nvSpPr>
        <p:spPr>
          <a:xfrm>
            <a:off x="1328344" y="2708920"/>
            <a:ext cx="7200000" cy="720000"/>
          </a:xfrm>
          <a:prstGeom prst="rect">
            <a:avLst/>
          </a:prstGeom>
          <a:solidFill>
            <a:srgbClr val="BBECF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우리는 고개 만족을 최우선의 가치로 삼고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임직원 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협력사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·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경쟁사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·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주주와 함께 새로운 가치 창출의 동반자로서 상호 신뢰와 존중을 바탕으로 공동의 번영을 추구한다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kumimoji="0" lang="ko-KR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10FC80A1-143C-48FA-BE2A-8E6BE5329C2D}"/>
              </a:ext>
            </a:extLst>
          </p:cNvPr>
          <p:cNvSpPr/>
          <p:nvPr/>
        </p:nvSpPr>
        <p:spPr>
          <a:xfrm>
            <a:off x="1328344" y="3573016"/>
            <a:ext cx="7200000" cy="720000"/>
          </a:xfrm>
          <a:prstGeom prst="rect">
            <a:avLst/>
          </a:prstGeom>
          <a:solidFill>
            <a:srgbClr val="FFDD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우리는 기업 활동에 있어 모든 지역과 국가의 문화와 관습을 존중하며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법규와 도덕을 준수하고 공정한 경쟁을 통해 건전한 기업으로서의 권리와 의무를 성실히 수행한다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kumimoji="0" lang="ko-KR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E8D47F37-B052-49AA-B5F2-5F37B475EBA7}"/>
              </a:ext>
            </a:extLst>
          </p:cNvPr>
          <p:cNvSpPr/>
          <p:nvPr/>
        </p:nvSpPr>
        <p:spPr>
          <a:xfrm>
            <a:off x="1381060" y="4437112"/>
            <a:ext cx="7200000" cy="720000"/>
          </a:xfrm>
          <a:prstGeom prst="rect">
            <a:avLst/>
          </a:prstGeom>
          <a:solidFill>
            <a:srgbClr val="BBECF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우리는 자율과 책임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창의와 도전 정신을 중시하고 인간미와 도덕성을 함양하며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예의범절과 에티켓의 준수를 통해 제이앤티지人의 명예와 품의를 지킨다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kumimoji="0" lang="ko-KR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5" name="타원 44">
            <a:extLst>
              <a:ext uri="{FF2B5EF4-FFF2-40B4-BE49-F238E27FC236}">
                <a16:creationId xmlns:a16="http://schemas.microsoft.com/office/drawing/2014/main" id="{B5079172-AD2B-4A7E-98CB-F836E42CBF81}"/>
              </a:ext>
            </a:extLst>
          </p:cNvPr>
          <p:cNvSpPr/>
          <p:nvPr/>
        </p:nvSpPr>
        <p:spPr>
          <a:xfrm>
            <a:off x="467544" y="2708920"/>
            <a:ext cx="792000" cy="720000"/>
          </a:xfrm>
          <a:prstGeom prst="ellipse">
            <a:avLst/>
          </a:prstGeom>
          <a:solidFill>
            <a:srgbClr val="BBECFD"/>
          </a:solidFill>
          <a:ln w="25400" cap="flat" cmpd="sng" algn="ctr">
            <a:solidFill>
              <a:srgbClr val="BBECF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하나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endParaRPr kumimoji="0" lang="ko-KR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타원 45">
            <a:extLst>
              <a:ext uri="{FF2B5EF4-FFF2-40B4-BE49-F238E27FC236}">
                <a16:creationId xmlns:a16="http://schemas.microsoft.com/office/drawing/2014/main" id="{54379670-C59B-47EE-9DF1-FF84A959698C}"/>
              </a:ext>
            </a:extLst>
          </p:cNvPr>
          <p:cNvSpPr/>
          <p:nvPr/>
        </p:nvSpPr>
        <p:spPr>
          <a:xfrm>
            <a:off x="467544" y="3573016"/>
            <a:ext cx="792000" cy="720000"/>
          </a:xfrm>
          <a:prstGeom prst="ellipse">
            <a:avLst/>
          </a:prstGeom>
          <a:solidFill>
            <a:srgbClr val="FFDDFF"/>
          </a:solidFill>
          <a:ln w="25400" cap="flat" cmpd="sng" algn="ctr">
            <a:solidFill>
              <a:srgbClr val="FFDD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하나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endParaRPr kumimoji="0" lang="ko-KR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7" name="타원 46">
            <a:extLst>
              <a:ext uri="{FF2B5EF4-FFF2-40B4-BE49-F238E27FC236}">
                <a16:creationId xmlns:a16="http://schemas.microsoft.com/office/drawing/2014/main" id="{FCA00F25-FD99-4D5D-A23F-8705BDDA1136}"/>
              </a:ext>
            </a:extLst>
          </p:cNvPr>
          <p:cNvSpPr/>
          <p:nvPr/>
        </p:nvSpPr>
        <p:spPr>
          <a:xfrm>
            <a:off x="480244" y="4437112"/>
            <a:ext cx="792000" cy="720000"/>
          </a:xfrm>
          <a:prstGeom prst="ellipse">
            <a:avLst/>
          </a:prstGeom>
          <a:solidFill>
            <a:srgbClr val="BBECFD"/>
          </a:solidFill>
          <a:ln w="25400" cap="flat" cmpd="sng" algn="ctr">
            <a:solidFill>
              <a:srgbClr val="BBECF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하나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endParaRPr kumimoji="0" lang="ko-KR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8" name="타원 47">
            <a:extLst>
              <a:ext uri="{FF2B5EF4-FFF2-40B4-BE49-F238E27FC236}">
                <a16:creationId xmlns:a16="http://schemas.microsoft.com/office/drawing/2014/main" id="{9D74FD9D-221F-4237-8A40-CC636F2F6AE7}"/>
              </a:ext>
            </a:extLst>
          </p:cNvPr>
          <p:cNvSpPr/>
          <p:nvPr/>
        </p:nvSpPr>
        <p:spPr>
          <a:xfrm>
            <a:off x="478152" y="5288428"/>
            <a:ext cx="792000" cy="720000"/>
          </a:xfrm>
          <a:prstGeom prst="ellipse">
            <a:avLst/>
          </a:prstGeom>
          <a:solidFill>
            <a:srgbClr val="FFDDFF"/>
          </a:solidFill>
          <a:ln w="25400" cap="flat" cmpd="sng" algn="ctr">
            <a:solidFill>
              <a:srgbClr val="FFDD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하나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endParaRPr kumimoji="0" lang="ko-KR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FF9A5CF9-A80E-46CE-8FEF-2B201B66FB86}"/>
              </a:ext>
            </a:extLst>
          </p:cNvPr>
          <p:cNvSpPr/>
          <p:nvPr/>
        </p:nvSpPr>
        <p:spPr>
          <a:xfrm>
            <a:off x="1381060" y="5301128"/>
            <a:ext cx="7200000" cy="720000"/>
          </a:xfrm>
          <a:prstGeom prst="rect">
            <a:avLst/>
          </a:prstGeom>
          <a:solidFill>
            <a:srgbClr val="FFDD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우리는 정직과 성실로써 맡은 바 임무에 최선을 다하며 상대방을 존중하고 배려하는 인간관계와 노사협력을 바탕으로 건전한 조직 문화를 창출한다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kumimoji="0" lang="ko-KR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22430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>
            <a:extLst>
              <a:ext uri="{FF2B5EF4-FFF2-40B4-BE49-F238E27FC236}">
                <a16:creationId xmlns:a16="http://schemas.microsoft.com/office/drawing/2014/main" id="{03D653C6-1776-4EF3-90DA-87812896A340}"/>
              </a:ext>
            </a:extLst>
          </p:cNvPr>
          <p:cNvSpPr/>
          <p:nvPr/>
        </p:nvSpPr>
        <p:spPr>
          <a:xfrm>
            <a:off x="395536" y="692696"/>
            <a:ext cx="1728192" cy="43204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2)</a:t>
            </a:r>
            <a:r>
              <a:rPr kumimoji="0" lang="ko-KR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윤리강령</a:t>
            </a:r>
            <a:endParaRPr kumimoji="0" lang="en-US" altLang="ko-KR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C24854D3-4D90-4D25-B768-8E672A5B3F54}"/>
              </a:ext>
            </a:extLst>
          </p:cNvPr>
          <p:cNvSpPr/>
          <p:nvPr/>
        </p:nvSpPr>
        <p:spPr>
          <a:xfrm>
            <a:off x="611560" y="2348880"/>
            <a:ext cx="8064896" cy="3672408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고객만족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고객 존중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항상 고객을 존중하고 고객에게 감사하며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고객의 입장에서 생각하고 고객을 위해 행동한다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 - ”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고객이 있으므로 우리가 존재한다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”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는 신념으로 고객만족에 최선을 다한다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세계 일류 기업을 목표로 내실 위주 경영을 통해 최고의 제품과 서비스를 창출한다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고객 응대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진솔하고 친절하며 존경하는 마음으로 고객을 응대한다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고객의 불만과 제안을 겸허하게 수용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고객의 요구에는 신속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정확하게 대응한다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 -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고객과의 약속은 반드시 지킨다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고객 보호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고객의 안전과 이익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정보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명예를 소중하게 보호한다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kumimoji="0" lang="ko-KR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오각형 21">
            <a:extLst>
              <a:ext uri="{FF2B5EF4-FFF2-40B4-BE49-F238E27FC236}">
                <a16:creationId xmlns:a16="http://schemas.microsoft.com/office/drawing/2014/main" id="{59821F95-A85A-4C93-96DE-D95BAF713352}"/>
              </a:ext>
            </a:extLst>
          </p:cNvPr>
          <p:cNvSpPr/>
          <p:nvPr/>
        </p:nvSpPr>
        <p:spPr>
          <a:xfrm>
            <a:off x="467544" y="1196752"/>
            <a:ext cx="1800000" cy="612000"/>
          </a:xfrm>
          <a:prstGeom prst="homePlate">
            <a:avLst/>
          </a:prstGeom>
          <a:solidFill>
            <a:sysClr val="windowText" lastClr="000000">
              <a:lumMod val="65000"/>
              <a:lumOff val="35000"/>
            </a:sysClr>
          </a:solidFill>
          <a:ln w="25400" cap="flat" cmpd="sng" algn="ctr">
            <a:noFill/>
            <a:prstDash val="solid"/>
          </a:ln>
          <a:effectLst>
            <a:reflection blurRad="6350" stA="50000" endA="300" endPos="55500" dist="50800" dir="5400000" sy="-100000" algn="bl" rotWithShape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고객만족</a:t>
            </a:r>
          </a:p>
        </p:txBody>
      </p:sp>
      <p:sp>
        <p:nvSpPr>
          <p:cNvPr id="21" name="갈매기형 수장 22">
            <a:extLst>
              <a:ext uri="{FF2B5EF4-FFF2-40B4-BE49-F238E27FC236}">
                <a16:creationId xmlns:a16="http://schemas.microsoft.com/office/drawing/2014/main" id="{B6877C69-2E86-4A6D-A83C-24E762B149EF}"/>
              </a:ext>
            </a:extLst>
          </p:cNvPr>
          <p:cNvSpPr/>
          <p:nvPr/>
        </p:nvSpPr>
        <p:spPr>
          <a:xfrm>
            <a:off x="2051920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정도경영</a:t>
            </a:r>
            <a:endParaRPr kumimoji="0" lang="ko-KR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갈매기형 수장 23">
            <a:extLst>
              <a:ext uri="{FF2B5EF4-FFF2-40B4-BE49-F238E27FC236}">
                <a16:creationId xmlns:a16="http://schemas.microsoft.com/office/drawing/2014/main" id="{464B1D1D-8D02-48E7-AE69-87D9719FE76D}"/>
              </a:ext>
            </a:extLst>
          </p:cNvPr>
          <p:cNvSpPr/>
          <p:nvPr/>
        </p:nvSpPr>
        <p:spPr>
          <a:xfrm>
            <a:off x="3636096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환경보전과 </a:t>
            </a:r>
            <a:endParaRPr kumimoji="0" lang="en-US" altLang="ko-KR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안전</a:t>
            </a:r>
          </a:p>
        </p:txBody>
      </p:sp>
      <p:sp>
        <p:nvSpPr>
          <p:cNvPr id="23" name="갈매기형 수장 24">
            <a:extLst>
              <a:ext uri="{FF2B5EF4-FFF2-40B4-BE49-F238E27FC236}">
                <a16:creationId xmlns:a16="http://schemas.microsoft.com/office/drawing/2014/main" id="{D397FA52-F524-4FA1-AF1A-06562FC1594E}"/>
              </a:ext>
            </a:extLst>
          </p:cNvPr>
          <p:cNvSpPr/>
          <p:nvPr/>
        </p:nvSpPr>
        <p:spPr>
          <a:xfrm>
            <a:off x="5220272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청결한 </a:t>
            </a:r>
            <a:endParaRPr kumimoji="0" lang="en-US" altLang="ko-KR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조직문화</a:t>
            </a:r>
          </a:p>
        </p:txBody>
      </p:sp>
      <p:sp>
        <p:nvSpPr>
          <p:cNvPr id="24" name="갈매기형 수장 25">
            <a:extLst>
              <a:ext uri="{FF2B5EF4-FFF2-40B4-BE49-F238E27FC236}">
                <a16:creationId xmlns:a16="http://schemas.microsoft.com/office/drawing/2014/main" id="{CF397192-A588-4FBF-983B-495DAC266657}"/>
              </a:ext>
            </a:extLst>
          </p:cNvPr>
          <p:cNvSpPr/>
          <p:nvPr/>
        </p:nvSpPr>
        <p:spPr>
          <a:xfrm>
            <a:off x="6804448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윤리강령 </a:t>
            </a:r>
            <a:endParaRPr kumimoji="0" lang="en-US" altLang="ko-KR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준수 의무</a:t>
            </a:r>
          </a:p>
        </p:txBody>
      </p:sp>
    </p:spTree>
    <p:extLst>
      <p:ext uri="{BB962C8B-B14F-4D97-AF65-F5344CB8AC3E}">
        <p14:creationId xmlns:p14="http://schemas.microsoft.com/office/powerpoint/2010/main" val="3483992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직사각형 36">
            <a:extLst>
              <a:ext uri="{FF2B5EF4-FFF2-40B4-BE49-F238E27FC236}">
                <a16:creationId xmlns:a16="http://schemas.microsoft.com/office/drawing/2014/main" id="{1EB1DF79-154B-4AF6-B775-B22E806CB278}"/>
              </a:ext>
            </a:extLst>
          </p:cNvPr>
          <p:cNvSpPr/>
          <p:nvPr/>
        </p:nvSpPr>
        <p:spPr>
          <a:xfrm>
            <a:off x="683568" y="2420888"/>
            <a:ext cx="7920000" cy="316835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kumimoji="0" lang="ko-KR" alt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정도경영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사회 공헌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사회가 요구하는 역할과 의무를 성실히 수행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지역사회와의 조화와 협력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공동발전을 위해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  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노력한다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협력사와의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공존 공영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 - </a:t>
            </a:r>
            <a:r>
              <a:rPr kumimoji="0" lang="ko-KR" alt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협력사와는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공존 공영의 원칙아래 상호 대등한 지위에서 공정하고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성실한 자세로 거래에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  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임한다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법규 준수와 공정한 경쟁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사업 및 영업 활동 시 각종 법규를 준수하며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문화나 관습 등 사회적 가치관을 존중한다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개인의 존엄성과 가치를 존중하고 정신적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물질적 삶의 質 향상을 선도한다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38" name="오각형 16">
            <a:extLst>
              <a:ext uri="{FF2B5EF4-FFF2-40B4-BE49-F238E27FC236}">
                <a16:creationId xmlns:a16="http://schemas.microsoft.com/office/drawing/2014/main" id="{93F1BB51-3F66-43C8-97C1-36565DA9B282}"/>
              </a:ext>
            </a:extLst>
          </p:cNvPr>
          <p:cNvSpPr/>
          <p:nvPr/>
        </p:nvSpPr>
        <p:spPr>
          <a:xfrm>
            <a:off x="467544" y="1196752"/>
            <a:ext cx="1800000" cy="612000"/>
          </a:xfrm>
          <a:prstGeom prst="homePlate">
            <a:avLst/>
          </a:prstGeom>
          <a:gradFill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고객만족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" name="갈매기형 수장 17">
            <a:extLst>
              <a:ext uri="{FF2B5EF4-FFF2-40B4-BE49-F238E27FC236}">
                <a16:creationId xmlns:a16="http://schemas.microsoft.com/office/drawing/2014/main" id="{C31ECC77-4B5B-4BA2-8340-8D703FF244D4}"/>
              </a:ext>
            </a:extLst>
          </p:cNvPr>
          <p:cNvSpPr/>
          <p:nvPr/>
        </p:nvSpPr>
        <p:spPr>
          <a:xfrm>
            <a:off x="2051920" y="1196752"/>
            <a:ext cx="1800000" cy="612000"/>
          </a:xfrm>
          <a:prstGeom prst="chevron">
            <a:avLst/>
          </a:prstGeom>
          <a:solidFill>
            <a:sysClr val="windowText" lastClr="000000">
              <a:lumMod val="65000"/>
              <a:lumOff val="35000"/>
            </a:sysClr>
          </a:solidFill>
          <a:ln w="25400" cap="flat" cmpd="sng" algn="ctr">
            <a:noFill/>
            <a:prstDash val="solid"/>
          </a:ln>
          <a:effectLst>
            <a:reflection blurRad="6350" stA="50000" endA="300" endPos="55500" dist="50800" dir="5400000" sy="-100000" algn="bl" rotWithShape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정도경영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0" name="갈매기형 수장 18">
            <a:extLst>
              <a:ext uri="{FF2B5EF4-FFF2-40B4-BE49-F238E27FC236}">
                <a16:creationId xmlns:a16="http://schemas.microsoft.com/office/drawing/2014/main" id="{13BB6574-29D7-441E-ADBB-B08040365740}"/>
              </a:ext>
            </a:extLst>
          </p:cNvPr>
          <p:cNvSpPr/>
          <p:nvPr/>
        </p:nvSpPr>
        <p:spPr>
          <a:xfrm>
            <a:off x="3636096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환경보전과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안전</a:t>
            </a:r>
          </a:p>
        </p:txBody>
      </p:sp>
      <p:sp>
        <p:nvSpPr>
          <p:cNvPr id="41" name="갈매기형 수장 19">
            <a:extLst>
              <a:ext uri="{FF2B5EF4-FFF2-40B4-BE49-F238E27FC236}">
                <a16:creationId xmlns:a16="http://schemas.microsoft.com/office/drawing/2014/main" id="{486E360A-FF15-4089-BEC9-67B34B490FC5}"/>
              </a:ext>
            </a:extLst>
          </p:cNvPr>
          <p:cNvSpPr/>
          <p:nvPr/>
        </p:nvSpPr>
        <p:spPr>
          <a:xfrm>
            <a:off x="5220272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청결한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조직문화</a:t>
            </a:r>
          </a:p>
        </p:txBody>
      </p:sp>
      <p:sp>
        <p:nvSpPr>
          <p:cNvPr id="42" name="갈매기형 수장 20">
            <a:extLst>
              <a:ext uri="{FF2B5EF4-FFF2-40B4-BE49-F238E27FC236}">
                <a16:creationId xmlns:a16="http://schemas.microsoft.com/office/drawing/2014/main" id="{2034509A-2FFF-4EFC-92A3-38386121BA79}"/>
              </a:ext>
            </a:extLst>
          </p:cNvPr>
          <p:cNvSpPr/>
          <p:nvPr/>
        </p:nvSpPr>
        <p:spPr>
          <a:xfrm>
            <a:off x="6804448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윤리강령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준수 의무</a:t>
            </a:r>
          </a:p>
        </p:txBody>
      </p:sp>
    </p:spTree>
    <p:extLst>
      <p:ext uri="{BB962C8B-B14F-4D97-AF65-F5344CB8AC3E}">
        <p14:creationId xmlns:p14="http://schemas.microsoft.com/office/powerpoint/2010/main" val="383505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3FD2F435-7389-4B56-A032-83C45FF3EC7E}"/>
              </a:ext>
            </a:extLst>
          </p:cNvPr>
          <p:cNvSpPr/>
          <p:nvPr/>
        </p:nvSpPr>
        <p:spPr>
          <a:xfrm>
            <a:off x="683568" y="2276872"/>
            <a:ext cx="7920000" cy="3744416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환경보전과 안전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환경 친화적 경영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환경 친화적인 제품과 서비스를 제공한다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개발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제조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유통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판매 등 모든 사업활동에서 환경의 보전을 우선적으로 고려한다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자연 보호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환경과 자연자원 보호에 적극 앞장선다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환경보호와 자원보존을 위한 기술개발에 노력한다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자원을 효율적으로 사용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재활용하고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폐기물은 적법한 절차에 따라 처리한다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근무환경개선과 안전사고 예방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모든 임직원은 안전하고 쾌적한 근무환경 유지를 위해 노력한다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안전사고가 일어날 가능성을 발견하면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즉시 보고하고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적절한 조치를 취한다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화재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재해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기타 비상사태 발생시에는 조기수습을 위해 적극 노력한다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kumimoji="0" lang="ko-KR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오각형 15">
            <a:extLst>
              <a:ext uri="{FF2B5EF4-FFF2-40B4-BE49-F238E27FC236}">
                <a16:creationId xmlns:a16="http://schemas.microsoft.com/office/drawing/2014/main" id="{FE4F6226-4E00-4D8E-8EB2-0247A6AE0B72}"/>
              </a:ext>
            </a:extLst>
          </p:cNvPr>
          <p:cNvSpPr/>
          <p:nvPr/>
        </p:nvSpPr>
        <p:spPr>
          <a:xfrm>
            <a:off x="467544" y="1196752"/>
            <a:ext cx="1800000" cy="612000"/>
          </a:xfrm>
          <a:prstGeom prst="homePlate">
            <a:avLst/>
          </a:prstGeom>
          <a:gradFill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고객만족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" name="갈매기형 수장 16">
            <a:extLst>
              <a:ext uri="{FF2B5EF4-FFF2-40B4-BE49-F238E27FC236}">
                <a16:creationId xmlns:a16="http://schemas.microsoft.com/office/drawing/2014/main" id="{A9A44999-9C0E-4119-992B-DDC4F7388F6B}"/>
              </a:ext>
            </a:extLst>
          </p:cNvPr>
          <p:cNvSpPr/>
          <p:nvPr/>
        </p:nvSpPr>
        <p:spPr>
          <a:xfrm>
            <a:off x="2051920" y="1196752"/>
            <a:ext cx="1800000" cy="612000"/>
          </a:xfrm>
          <a:prstGeom prst="chevron">
            <a:avLst/>
          </a:prstGeom>
          <a:gradFill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정도경영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갈매기형 수장 17">
            <a:extLst>
              <a:ext uri="{FF2B5EF4-FFF2-40B4-BE49-F238E27FC236}">
                <a16:creationId xmlns:a16="http://schemas.microsoft.com/office/drawing/2014/main" id="{66AC454E-2F08-4E7A-90EF-776359B44AA0}"/>
              </a:ext>
            </a:extLst>
          </p:cNvPr>
          <p:cNvSpPr/>
          <p:nvPr/>
        </p:nvSpPr>
        <p:spPr>
          <a:xfrm>
            <a:off x="3636096" y="1196752"/>
            <a:ext cx="1872008" cy="612000"/>
          </a:xfrm>
          <a:prstGeom prst="chevron">
            <a:avLst/>
          </a:prstGeom>
          <a:solidFill>
            <a:sysClr val="windowText" lastClr="000000">
              <a:lumMod val="65000"/>
              <a:lumOff val="35000"/>
            </a:sysClr>
          </a:solidFill>
          <a:ln w="25400" cap="flat" cmpd="sng" algn="ctr">
            <a:noFill/>
            <a:prstDash val="solid"/>
          </a:ln>
          <a:effectLst>
            <a:reflection blurRad="6350" stA="50000" endA="300" endPos="55500" dist="50800" dir="5400000" sy="-100000" algn="bl" rotWithShape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환경보전과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안전</a:t>
            </a:r>
          </a:p>
        </p:txBody>
      </p:sp>
      <p:sp>
        <p:nvSpPr>
          <p:cNvPr id="14" name="갈매기형 수장 18">
            <a:extLst>
              <a:ext uri="{FF2B5EF4-FFF2-40B4-BE49-F238E27FC236}">
                <a16:creationId xmlns:a16="http://schemas.microsoft.com/office/drawing/2014/main" id="{4D567F89-6764-4945-9667-7DF5DBAFE556}"/>
              </a:ext>
            </a:extLst>
          </p:cNvPr>
          <p:cNvSpPr/>
          <p:nvPr/>
        </p:nvSpPr>
        <p:spPr>
          <a:xfrm>
            <a:off x="5292280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청결한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조직문화</a:t>
            </a:r>
          </a:p>
        </p:txBody>
      </p:sp>
      <p:sp>
        <p:nvSpPr>
          <p:cNvPr id="15" name="갈매기형 수장 19">
            <a:extLst>
              <a:ext uri="{FF2B5EF4-FFF2-40B4-BE49-F238E27FC236}">
                <a16:creationId xmlns:a16="http://schemas.microsoft.com/office/drawing/2014/main" id="{C25B447A-FDE3-43C9-8C26-4CE8117E521B}"/>
              </a:ext>
            </a:extLst>
          </p:cNvPr>
          <p:cNvSpPr/>
          <p:nvPr/>
        </p:nvSpPr>
        <p:spPr>
          <a:xfrm>
            <a:off x="6876456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윤리강령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준수 의무</a:t>
            </a:r>
          </a:p>
        </p:txBody>
      </p:sp>
    </p:spTree>
    <p:extLst>
      <p:ext uri="{BB962C8B-B14F-4D97-AF65-F5344CB8AC3E}">
        <p14:creationId xmlns:p14="http://schemas.microsoft.com/office/powerpoint/2010/main" val="2847918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7362023B-3941-4205-A041-F5FB21078488}"/>
              </a:ext>
            </a:extLst>
          </p:cNvPr>
          <p:cNvSpPr/>
          <p:nvPr/>
        </p:nvSpPr>
        <p:spPr>
          <a:xfrm>
            <a:off x="683568" y="1556792"/>
            <a:ext cx="7776864" cy="494116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4.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청결한 조직문화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근무태도</a:t>
            </a:r>
            <a:endParaRPr kumimoji="0" lang="en-US" altLang="ko-KR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우리는 자율과 책임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창의와 도전정신을 중시하고 인간미와 도덕성을 함양하여 명예와 품위를 지킨다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회사의 경영이념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목표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가치에 공감하고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회사 업무방침에 따라 각자에게 부여된 사명을 성실히 수행한다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건전한 동료관계를 유지한다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깨끗한 조직의 유지</a:t>
            </a:r>
            <a:endParaRPr kumimoji="0" lang="en-US" altLang="ko-KR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公私를 명확히 구분하여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자신의 직위를 이용하여 私利를 도모하지 않는다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상하 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동료간 원활한 의사소통 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상호신뢰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·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존중을 바탕으로 협력적 노사문화를 창달한다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공사의 구분 및 부정행위 금지</a:t>
            </a:r>
            <a:endParaRPr kumimoji="0" lang="en-US" altLang="ko-KR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회사의 재산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시설 기자재를 사적인 목적으로 사용하지 않는다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反사회적 행위에 관여하거나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회사 이익에 反하는 사회활동 및 경제활동을 하지 않는다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이해관계자로부터 직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간접적인 금품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향응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특혜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편의授受 등 일체의 부정행위를 하지 않는다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거래처와의 관계</a:t>
            </a:r>
            <a:endParaRPr kumimoji="0" lang="en-US" altLang="ko-KR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직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간접적인 금전거래 및 선물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금품이나 향응을 받지 않는다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   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직급이나 직무를 이용하여 사리도모 및 거래선 폐해 등 어떠한 형태의 부당행위도 하지 않는다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투명한 거래풍토 조성 및 청결한 거래질서 유지를 위해 함께 노력한다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정보보호</a:t>
            </a:r>
            <a:endParaRPr kumimoji="0" lang="en-US" altLang="ko-KR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영업비밀을 포함한 지적 재산의 중요성을 인식하고 타인의 권리를 존중함과 동시에 스스로의 권리를 지키고</a:t>
            </a:r>
            <a:b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보호한다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직무 수행 중 認知한 회사의 정보는 지식자산으로 기록 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관리하고 보안을 유지한다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kumimoji="0" lang="ko-KR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오각형 14">
            <a:extLst>
              <a:ext uri="{FF2B5EF4-FFF2-40B4-BE49-F238E27FC236}">
                <a16:creationId xmlns:a16="http://schemas.microsoft.com/office/drawing/2014/main" id="{CC4F06A9-1D95-4D94-9CB7-6FBD7D92BA8C}"/>
              </a:ext>
            </a:extLst>
          </p:cNvPr>
          <p:cNvSpPr/>
          <p:nvPr/>
        </p:nvSpPr>
        <p:spPr>
          <a:xfrm>
            <a:off x="467544" y="1124744"/>
            <a:ext cx="1800000" cy="612000"/>
          </a:xfrm>
          <a:prstGeom prst="homePlate">
            <a:avLst/>
          </a:prstGeom>
          <a:gradFill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고객만족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갈매기형 수장 15">
            <a:extLst>
              <a:ext uri="{FF2B5EF4-FFF2-40B4-BE49-F238E27FC236}">
                <a16:creationId xmlns:a16="http://schemas.microsoft.com/office/drawing/2014/main" id="{49B6C76D-F19A-456F-A287-DDA6BBB98A3A}"/>
              </a:ext>
            </a:extLst>
          </p:cNvPr>
          <p:cNvSpPr/>
          <p:nvPr/>
        </p:nvSpPr>
        <p:spPr>
          <a:xfrm>
            <a:off x="2051920" y="1124744"/>
            <a:ext cx="1800000" cy="612000"/>
          </a:xfrm>
          <a:prstGeom prst="chevron">
            <a:avLst/>
          </a:prstGeom>
          <a:gradFill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정도경영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갈매기형 수장 16">
            <a:extLst>
              <a:ext uri="{FF2B5EF4-FFF2-40B4-BE49-F238E27FC236}">
                <a16:creationId xmlns:a16="http://schemas.microsoft.com/office/drawing/2014/main" id="{A344132C-C489-4FAF-AB3B-E74CBF483327}"/>
              </a:ext>
            </a:extLst>
          </p:cNvPr>
          <p:cNvSpPr/>
          <p:nvPr/>
        </p:nvSpPr>
        <p:spPr>
          <a:xfrm>
            <a:off x="3636096" y="1124744"/>
            <a:ext cx="1872008" cy="612000"/>
          </a:xfrm>
          <a:prstGeom prst="chevron">
            <a:avLst/>
          </a:prstGeom>
          <a:gradFill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환경보전과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안전</a:t>
            </a:r>
          </a:p>
        </p:txBody>
      </p:sp>
      <p:sp>
        <p:nvSpPr>
          <p:cNvPr id="12" name="갈매기형 수장 17">
            <a:extLst>
              <a:ext uri="{FF2B5EF4-FFF2-40B4-BE49-F238E27FC236}">
                <a16:creationId xmlns:a16="http://schemas.microsoft.com/office/drawing/2014/main" id="{399B9064-D134-43BB-98C2-A6B361AEE632}"/>
              </a:ext>
            </a:extLst>
          </p:cNvPr>
          <p:cNvSpPr/>
          <p:nvPr/>
        </p:nvSpPr>
        <p:spPr>
          <a:xfrm>
            <a:off x="5292280" y="1124744"/>
            <a:ext cx="1800000" cy="612000"/>
          </a:xfrm>
          <a:prstGeom prst="chevron">
            <a:avLst/>
          </a:prstGeom>
          <a:solidFill>
            <a:sysClr val="windowText" lastClr="000000">
              <a:lumMod val="65000"/>
              <a:lumOff val="35000"/>
            </a:sysClr>
          </a:solidFill>
          <a:ln w="25400" cap="flat" cmpd="sng" algn="ctr">
            <a:noFill/>
            <a:prstDash val="solid"/>
          </a:ln>
          <a:effectLst>
            <a:reflection blurRad="6350" stA="50000" endA="300" endPos="55500" dist="50800" dir="5400000" sy="-100000" algn="bl" rotWithShape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청결한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조직문화</a:t>
            </a:r>
          </a:p>
        </p:txBody>
      </p:sp>
      <p:sp>
        <p:nvSpPr>
          <p:cNvPr id="13" name="갈매기형 수장 18">
            <a:extLst>
              <a:ext uri="{FF2B5EF4-FFF2-40B4-BE49-F238E27FC236}">
                <a16:creationId xmlns:a16="http://schemas.microsoft.com/office/drawing/2014/main" id="{5605A766-BC00-4093-A77C-3AD74196FF80}"/>
              </a:ext>
            </a:extLst>
          </p:cNvPr>
          <p:cNvSpPr/>
          <p:nvPr/>
        </p:nvSpPr>
        <p:spPr>
          <a:xfrm>
            <a:off x="6876456" y="1124744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윤리강령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준수 의무</a:t>
            </a:r>
          </a:p>
        </p:txBody>
      </p:sp>
    </p:spTree>
    <p:extLst>
      <p:ext uri="{BB962C8B-B14F-4D97-AF65-F5344CB8AC3E}">
        <p14:creationId xmlns:p14="http://schemas.microsoft.com/office/powerpoint/2010/main" val="3832603760"/>
      </p:ext>
    </p:extLst>
  </p:cSld>
  <p:clrMapOvr>
    <a:masterClrMapping/>
  </p:clrMapOvr>
</p:sld>
</file>

<file path=ppt/theme/theme1.xml><?xml version="1.0" encoding="utf-8"?>
<a:theme xmlns:a="http://schemas.openxmlformats.org/drawingml/2006/main" name="1_기본 디자인">
  <a:themeElements>
    <a:clrScheme name="1_기본 디자인 2">
      <a:dk1>
        <a:srgbClr val="000000"/>
      </a:dk1>
      <a:lt1>
        <a:srgbClr val="FFFFFF"/>
      </a:lt1>
      <a:dk2>
        <a:srgbClr val="FFFFCC"/>
      </a:dk2>
      <a:lt2>
        <a:srgbClr val="5F5F5F"/>
      </a:lt2>
      <a:accent1>
        <a:srgbClr val="5A9E65"/>
      </a:accent1>
      <a:accent2>
        <a:srgbClr val="CCCC00"/>
      </a:accent2>
      <a:accent3>
        <a:srgbClr val="FFFFFF"/>
      </a:accent3>
      <a:accent4>
        <a:srgbClr val="000000"/>
      </a:accent4>
      <a:accent5>
        <a:srgbClr val="B5CCB8"/>
      </a:accent5>
      <a:accent6>
        <a:srgbClr val="B9B900"/>
      </a:accent6>
      <a:hlink>
        <a:srgbClr val="DB8647"/>
      </a:hlink>
      <a:folHlink>
        <a:srgbClr val="90B7CA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FFFFCC"/>
        </a:dk2>
        <a:lt2>
          <a:srgbClr val="5F5F5F"/>
        </a:lt2>
        <a:accent1>
          <a:srgbClr val="5A9E65"/>
        </a:accent1>
        <a:accent2>
          <a:srgbClr val="CCCC00"/>
        </a:accent2>
        <a:accent3>
          <a:srgbClr val="FFFFFF"/>
        </a:accent3>
        <a:accent4>
          <a:srgbClr val="000000"/>
        </a:accent4>
        <a:accent5>
          <a:srgbClr val="B5CCB8"/>
        </a:accent5>
        <a:accent6>
          <a:srgbClr val="B9B900"/>
        </a:accent6>
        <a:hlink>
          <a:srgbClr val="DB8647"/>
        </a:hlink>
        <a:folHlink>
          <a:srgbClr val="90B7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FFFFFF"/>
        </a:dk2>
        <a:lt2>
          <a:srgbClr val="4D4D4D"/>
        </a:lt2>
        <a:accent1>
          <a:srgbClr val="7067A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BBB8D4"/>
        </a:accent5>
        <a:accent6>
          <a:srgbClr val="8AB9E7"/>
        </a:accent6>
        <a:hlink>
          <a:srgbClr val="CCCCFF"/>
        </a:hlink>
        <a:folHlink>
          <a:srgbClr val="C68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FF"/>
        </a:lt1>
        <a:dk2>
          <a:srgbClr val="FEE9DE"/>
        </a:dk2>
        <a:lt2>
          <a:srgbClr val="777777"/>
        </a:lt2>
        <a:accent1>
          <a:srgbClr val="6D5484"/>
        </a:accent1>
        <a:accent2>
          <a:srgbClr val="D88EC6"/>
        </a:accent2>
        <a:accent3>
          <a:srgbClr val="FFFFFF"/>
        </a:accent3>
        <a:accent4>
          <a:srgbClr val="000000"/>
        </a:accent4>
        <a:accent5>
          <a:srgbClr val="BAB3C2"/>
        </a:accent5>
        <a:accent6>
          <a:srgbClr val="C480B3"/>
        </a:accent6>
        <a:hlink>
          <a:srgbClr val="EA8484"/>
        </a:hlink>
        <a:folHlink>
          <a:srgbClr val="8BCFB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93309</TotalTime>
  <Words>3386</Words>
  <Application>Microsoft Office PowerPoint</Application>
  <PresentationFormat>화면 슬라이드 쇼(4:3)</PresentationFormat>
  <Paragraphs>498</Paragraphs>
  <Slides>34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34</vt:i4>
      </vt:variant>
    </vt:vector>
  </HeadingPairs>
  <TitlesOfParts>
    <vt:vector size="41" baseType="lpstr">
      <vt:lpstr>HY헤드라인M</vt:lpstr>
      <vt:lpstr>Malgun Gothic Semilight</vt:lpstr>
      <vt:lpstr>굴림</vt:lpstr>
      <vt:lpstr>맑은 고딕</vt:lpstr>
      <vt:lpstr>Arial</vt:lpstr>
      <vt:lpstr>Wingdings</vt:lpstr>
      <vt:lpstr>1_기본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천지인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김효은</dc:creator>
  <cp:lastModifiedBy>JNTG</cp:lastModifiedBy>
  <cp:revision>2050</cp:revision>
  <cp:lastPrinted>2024-03-14T01:10:01Z</cp:lastPrinted>
  <dcterms:created xsi:type="dcterms:W3CDTF">2006-01-11T08:48:20Z</dcterms:created>
  <dcterms:modified xsi:type="dcterms:W3CDTF">2024-06-19T00:21:26Z</dcterms:modified>
</cp:coreProperties>
</file>